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3" r:id="rId4"/>
  </p:sldMasterIdLst>
  <p:notesMasterIdLst>
    <p:notesMasterId r:id="rId26"/>
  </p:notesMasterIdLst>
  <p:sldIdLst>
    <p:sldId id="265" r:id="rId5"/>
    <p:sldId id="266" r:id="rId6"/>
    <p:sldId id="268" r:id="rId7"/>
    <p:sldId id="269" r:id="rId8"/>
    <p:sldId id="270" r:id="rId9"/>
    <p:sldId id="271" r:id="rId10"/>
    <p:sldId id="272" r:id="rId11"/>
    <p:sldId id="273" r:id="rId12"/>
    <p:sldId id="267" r:id="rId13"/>
    <p:sldId id="274" r:id="rId14"/>
    <p:sldId id="284" r:id="rId15"/>
    <p:sldId id="282" r:id="rId16"/>
    <p:sldId id="275" r:id="rId17"/>
    <p:sldId id="276" r:id="rId18"/>
    <p:sldId id="277" r:id="rId19"/>
    <p:sldId id="285" r:id="rId20"/>
    <p:sldId id="278" r:id="rId21"/>
    <p:sldId id="279" r:id="rId22"/>
    <p:sldId id="280" r:id="rId23"/>
    <p:sldId id="281" r:id="rId24"/>
    <p:sldId id="283" r:id="rId25"/>
  </p:sldIdLst>
  <p:sldSz cx="12192000" cy="6858000"/>
  <p:notesSz cx="6858000" cy="9144000"/>
  <p:defaultTextStyle>
    <a:defPPr>
      <a:defRPr lang="en-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2275"/>
    <a:srgbClr val="899499"/>
    <a:srgbClr val="AC9F2C"/>
    <a:srgbClr val="C68641"/>
    <a:srgbClr val="F3F4E4"/>
    <a:srgbClr val="E5E4E2"/>
    <a:srgbClr val="FFC6BB"/>
    <a:srgbClr val="B4B4B4"/>
    <a:srgbClr val="47B2B5"/>
    <a:srgbClr val="B720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079" autoAdjust="0"/>
  </p:normalViewPr>
  <p:slideViewPr>
    <p:cSldViewPr snapToGrid="0">
      <p:cViewPr varScale="1">
        <p:scale>
          <a:sx n="154" d="100"/>
          <a:sy n="154" d="100"/>
        </p:scale>
        <p:origin x="1752" y="115"/>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16:15:45.060"/>
    </inkml:context>
    <inkml:brush xml:id="br0">
      <inkml:brushProperty name="width" value="0.035" units="cm"/>
      <inkml:brushProperty name="height" value="0.035" units="cm"/>
      <inkml:brushProperty name="color" value="#00A0D7"/>
    </inkml:brush>
  </inkml:definitions>
  <inkml:trace contextRef="#ctx0" brushRef="#br0">2105 0 24575,'-2'1'0,"0"-1"0,0 1 0,0 0 0,1-1 0,-1 1 0,0 0 0,0 0 0,1 0 0,-1 1 0,1-1 0,-1 0 0,1 0 0,0 1 0,-2 1 0,-3 3 0,-175 180 0,9-8 0,-1-21 0,-7-8 0,-286 182 0,259-196 0,-211 180 0,325-236 8,-76 63-1381,156-132-5453</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16:15:45.963"/>
    </inkml:context>
    <inkml:brush xml:id="br0">
      <inkml:brushProperty name="width" value="0.035" units="cm"/>
      <inkml:brushProperty name="height" value="0.035" units="cm"/>
      <inkml:brushProperty name="color" value="#00A0D7"/>
    </inkml:brush>
  </inkml:definitions>
  <inkml:trace contextRef="#ctx0" brushRef="#br0">407 0 24575,'-22'25'0,"2"0"0,0 2 0,-22 40 0,-4 6 0,-15 14 0,-108 166 0,165-246 0,0 0 0,0 1 0,1-1 0,0 1 0,-3 12 0,5-18 0,1 0 0,-1 1 0,1-1 0,0 0 0,0 0 0,0 0 0,0 0 0,0 0 0,1 0 0,-1 0 0,1 0 0,-1 0 0,1 0 0,0 0 0,-1 0 0,1 0 0,0 0 0,0 0 0,1 0 0,-1-1 0,0 1 0,1 0 0,-1-1 0,1 1 0,-1-1 0,4 3 0,7 3 0,0-1 0,1 0 0,0 0 0,0-1 0,16 4 0,75 13 0,-56-13 0,170 29-455,2-10 0,384 0 0,-552-28-6371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s-I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CF525D-75D8-46C8-9665-ABD02826C70D}" type="datetimeFigureOut">
              <a:rPr lang="is-IS" smtClean="0"/>
              <a:t>14.10.2026</a:t>
            </a:fld>
            <a:endParaRPr lang="is-I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s-I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s-I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E04873-308F-465B-8364-09F6760EB06E}" type="slidenum">
              <a:rPr lang="is-IS" smtClean="0"/>
              <a:t>‹#›</a:t>
            </a:fld>
            <a:endParaRPr lang="is-IS"/>
          </a:p>
        </p:txBody>
      </p:sp>
    </p:spTree>
    <p:extLst>
      <p:ext uri="{BB962C8B-B14F-4D97-AF65-F5344CB8AC3E}">
        <p14:creationId xmlns:p14="http://schemas.microsoft.com/office/powerpoint/2010/main" val="664504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s-IS"/>
          </a:p>
        </p:txBody>
      </p:sp>
      <p:sp>
        <p:nvSpPr>
          <p:cNvPr id="3" name="Notes Placeholder 2"/>
          <p:cNvSpPr>
            <a:spLocks noGrp="1"/>
          </p:cNvSpPr>
          <p:nvPr>
            <p:ph type="body" idx="1"/>
          </p:nvPr>
        </p:nvSpPr>
        <p:spPr/>
        <p:txBody>
          <a:bodyPr/>
          <a:lstStyle/>
          <a:p>
            <a:pPr marL="228600" indent="-228600">
              <a:spcAft>
                <a:spcPts val="600"/>
              </a:spcAft>
              <a:buSzPct val="100000"/>
              <a:buChar char="•"/>
            </a:pPr>
            <a:r>
              <a:rPr lang="en-US" sz="1200" dirty="0">
                <a:solidFill>
                  <a:schemeClr val="tx1"/>
                </a:solidFill>
                <a:latin typeface="Calibri" pitchFamily="34" charset="0"/>
                <a:ea typeface="Calibri" pitchFamily="34" charset="-122"/>
                <a:cs typeface="Calibri" pitchFamily="34" charset="-120"/>
              </a:rPr>
              <a:t>Every CARRA cell becomes a polygon (ISN93)</a:t>
            </a:r>
            <a:endParaRPr lang="en-US" sz="1200" dirty="0"/>
          </a:p>
          <a:p>
            <a:pPr marL="228600" indent="-228600">
              <a:spcAft>
                <a:spcPts val="600"/>
              </a:spcAft>
              <a:buSzPct val="100000"/>
              <a:buChar char="•"/>
            </a:pPr>
            <a:r>
              <a:rPr lang="en-US" sz="1200" dirty="0">
                <a:solidFill>
                  <a:schemeClr val="tx1"/>
                </a:solidFill>
                <a:latin typeface="Calibri" pitchFamily="34" charset="0"/>
                <a:ea typeface="Calibri" pitchFamily="34" charset="-122"/>
                <a:cs typeface="Calibri" pitchFamily="34" charset="-120"/>
              </a:rPr>
              <a:t>Overlap of each cell with each catchment: weight = overlap area / catchment area</a:t>
            </a:r>
            <a:endParaRPr lang="en-US" sz="1200" dirty="0"/>
          </a:p>
          <a:p>
            <a:pPr marL="228600" indent="-228600">
              <a:spcAft>
                <a:spcPts val="600"/>
              </a:spcAft>
              <a:buSzPct val="100000"/>
              <a:buChar char="•"/>
            </a:pPr>
            <a:r>
              <a:rPr lang="en-US" sz="1200" dirty="0">
                <a:solidFill>
                  <a:schemeClr val="tx1"/>
                </a:solidFill>
                <a:latin typeface="Calibri" pitchFamily="34" charset="0"/>
                <a:ea typeface="Calibri" pitchFamily="34" charset="-122"/>
                <a:cs typeface="Calibri" pitchFamily="34" charset="-120"/>
              </a:rPr>
              <a:t>Catchment value of a day = Σ (weight × cell value) / Σ weights of cells with data</a:t>
            </a:r>
            <a:endParaRPr lang="en-US" sz="1200" dirty="0"/>
          </a:p>
          <a:p>
            <a:pPr marL="228600" indent="-228600">
              <a:spcAft>
                <a:spcPts val="600"/>
              </a:spcAft>
              <a:buSzPct val="100000"/>
              <a:buChar char="•"/>
            </a:pPr>
            <a:r>
              <a:rPr lang="en-US" sz="1200" dirty="0">
                <a:solidFill>
                  <a:schemeClr val="tx1"/>
                </a:solidFill>
                <a:latin typeface="Calibri" pitchFamily="34" charset="0"/>
                <a:ea typeface="Calibri" pitchFamily="34" charset="-122"/>
                <a:cs typeface="Calibri" pitchFamily="34" charset="-120"/>
              </a:rPr>
              <a:t>Weights sum to 1; computed once per catchment layer, reused for every variable and year</a:t>
            </a:r>
            <a:endParaRPr lang="en-US" sz="1200" dirty="0"/>
          </a:p>
          <a:p>
            <a:pPr marL="228600" indent="-228600">
              <a:spcAft>
                <a:spcPts val="600"/>
              </a:spcAft>
              <a:buSzPct val="100000"/>
              <a:buChar char="•"/>
            </a:pPr>
            <a:r>
              <a:rPr lang="en-US" sz="1200" dirty="0">
                <a:solidFill>
                  <a:schemeClr val="tx1"/>
                </a:solidFill>
                <a:latin typeface="Calibri" pitchFamily="34" charset="0"/>
                <a:ea typeface="Calibri" pitchFamily="34" charset="-122"/>
                <a:cs typeface="Calibri" pitchFamily="34" charset="-120"/>
              </a:rPr>
              <a:t>Catchments smaller than one cell still get a value (rule "cell </a:t>
            </a:r>
            <a:r>
              <a:rPr lang="en-US" sz="1200" dirty="0" err="1">
                <a:solidFill>
                  <a:schemeClr val="tx1"/>
                </a:solidFill>
                <a:latin typeface="Calibri" pitchFamily="34" charset="0"/>
                <a:ea typeface="Calibri" pitchFamily="34" charset="-122"/>
                <a:cs typeface="Calibri" pitchFamily="34" charset="-120"/>
              </a:rPr>
              <a:t>centre</a:t>
            </a:r>
            <a:r>
              <a:rPr lang="en-US" sz="1200" dirty="0">
                <a:solidFill>
                  <a:schemeClr val="tx1"/>
                </a:solidFill>
                <a:latin typeface="Calibri" pitchFamily="34" charset="0"/>
                <a:ea typeface="Calibri" pitchFamily="34" charset="-122"/>
                <a:cs typeface="Calibri" pitchFamily="34" charset="-120"/>
              </a:rPr>
              <a:t> inside": 6 of 83 would get none) -&gt; the test area</a:t>
            </a:r>
            <a:endParaRPr lang="en-US" sz="1200" dirty="0"/>
          </a:p>
          <a:p>
            <a:pPr marL="228600" indent="-228600">
              <a:spcAft>
                <a:spcPts val="600"/>
              </a:spcAft>
              <a:buSzPct val="100000"/>
              <a:buChar char="•"/>
            </a:pPr>
            <a:r>
              <a:rPr lang="en-US" sz="1200" dirty="0">
                <a:solidFill>
                  <a:schemeClr val="tx1"/>
                </a:solidFill>
                <a:latin typeface="Calibri" pitchFamily="34" charset="0"/>
                <a:ea typeface="Calibri" pitchFamily="34" charset="-122"/>
                <a:cs typeface="Calibri" pitchFamily="34" charset="-120"/>
              </a:rPr>
              <a:t>Sea cells have no runoff -&gt; covered share is reported (lowest 0.64, a 3.9 km² coastal catchment)</a:t>
            </a:r>
            <a:endParaRPr lang="en-US" sz="1200" dirty="0"/>
          </a:p>
          <a:p>
            <a:endParaRPr lang="is-IS" dirty="0"/>
          </a:p>
        </p:txBody>
      </p:sp>
      <p:sp>
        <p:nvSpPr>
          <p:cNvPr id="4" name="Slide Number Placeholder 3"/>
          <p:cNvSpPr>
            <a:spLocks noGrp="1"/>
          </p:cNvSpPr>
          <p:nvPr>
            <p:ph type="sldNum" sz="quarter" idx="5"/>
          </p:nvPr>
        </p:nvSpPr>
        <p:spPr/>
        <p:txBody>
          <a:bodyPr/>
          <a:lstStyle/>
          <a:p>
            <a:fld id="{70E04873-308F-465B-8364-09F6760EB06E}" type="slidenum">
              <a:rPr lang="is-IS" smtClean="0"/>
              <a:t>4</a:t>
            </a:fld>
            <a:endParaRPr lang="is-IS"/>
          </a:p>
        </p:txBody>
      </p:sp>
    </p:spTree>
    <p:extLst>
      <p:ext uri="{BB962C8B-B14F-4D97-AF65-F5344CB8AC3E}">
        <p14:creationId xmlns:p14="http://schemas.microsoft.com/office/powerpoint/2010/main" val="3431134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72861-988D-8D4C-6FBA-1E19E1DA50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E2DC38-EC90-A3D6-BEC3-572C966889A0}"/>
              </a:ext>
            </a:extLst>
          </p:cNvPr>
          <p:cNvSpPr>
            <a:spLocks noGrp="1" noRot="1" noChangeAspect="1"/>
          </p:cNvSpPr>
          <p:nvPr>
            <p:ph type="sldImg"/>
          </p:nvPr>
        </p:nvSpPr>
        <p:spPr/>
        <p:txBody>
          <a:bodyPr/>
          <a:lstStyle/>
          <a:p>
            <a:endParaRPr lang="is-IS"/>
          </a:p>
        </p:txBody>
      </p:sp>
      <p:sp>
        <p:nvSpPr>
          <p:cNvPr id="3" name="Notes Placeholder 2">
            <a:extLst>
              <a:ext uri="{FF2B5EF4-FFF2-40B4-BE49-F238E27FC236}">
                <a16:creationId xmlns:a16="http://schemas.microsoft.com/office/drawing/2014/main" id="{D90BDA2E-5573-44AA-C2EC-8FCAB523317D}"/>
              </a:ext>
            </a:extLst>
          </p:cNvPr>
          <p:cNvSpPr>
            <a:spLocks noGrp="1"/>
          </p:cNvSpPr>
          <p:nvPr>
            <p:ph type="body" idx="1"/>
          </p:nvPr>
        </p:nvSpPr>
        <p:spPr/>
        <p:txBody>
          <a:bodyPr/>
          <a:lstStyle/>
          <a:p>
            <a:endParaRPr lang="is-IS" dirty="0"/>
          </a:p>
        </p:txBody>
      </p:sp>
      <p:sp>
        <p:nvSpPr>
          <p:cNvPr id="4" name="Slide Number Placeholder 3">
            <a:extLst>
              <a:ext uri="{FF2B5EF4-FFF2-40B4-BE49-F238E27FC236}">
                <a16:creationId xmlns:a16="http://schemas.microsoft.com/office/drawing/2014/main" id="{B525C69C-44E6-918D-C2D5-A4D1919434B6}"/>
              </a:ext>
            </a:extLst>
          </p:cNvPr>
          <p:cNvSpPr>
            <a:spLocks noGrp="1"/>
          </p:cNvSpPr>
          <p:nvPr>
            <p:ph type="sldNum" sz="quarter" idx="5"/>
          </p:nvPr>
        </p:nvSpPr>
        <p:spPr/>
        <p:txBody>
          <a:bodyPr/>
          <a:lstStyle/>
          <a:p>
            <a:fld id="{70E04873-308F-465B-8364-09F6760EB06E}" type="slidenum">
              <a:rPr lang="is-IS" smtClean="0"/>
              <a:t>5</a:t>
            </a:fld>
            <a:endParaRPr lang="is-IS"/>
          </a:p>
        </p:txBody>
      </p:sp>
    </p:spTree>
    <p:extLst>
      <p:ext uri="{BB962C8B-B14F-4D97-AF65-F5344CB8AC3E}">
        <p14:creationId xmlns:p14="http://schemas.microsoft.com/office/powerpoint/2010/main" val="1101430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DCF2A-384D-871F-8FA9-A899BD17AC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803CBC-0922-1E84-AD4B-6B37BA4309CE}"/>
              </a:ext>
            </a:extLst>
          </p:cNvPr>
          <p:cNvSpPr>
            <a:spLocks noGrp="1" noRot="1" noChangeAspect="1"/>
          </p:cNvSpPr>
          <p:nvPr>
            <p:ph type="sldImg"/>
          </p:nvPr>
        </p:nvSpPr>
        <p:spPr/>
        <p:txBody>
          <a:bodyPr/>
          <a:lstStyle/>
          <a:p>
            <a:endParaRPr lang="is-IS"/>
          </a:p>
        </p:txBody>
      </p:sp>
      <p:sp>
        <p:nvSpPr>
          <p:cNvPr id="3" name="Notes Placeholder 2">
            <a:extLst>
              <a:ext uri="{FF2B5EF4-FFF2-40B4-BE49-F238E27FC236}">
                <a16:creationId xmlns:a16="http://schemas.microsoft.com/office/drawing/2014/main" id="{D9F480C2-7040-2007-DC40-F33A2187D2BC}"/>
              </a:ext>
            </a:extLst>
          </p:cNvPr>
          <p:cNvSpPr>
            <a:spLocks noGrp="1"/>
          </p:cNvSpPr>
          <p:nvPr>
            <p:ph type="body" idx="1"/>
          </p:nvPr>
        </p:nvSpPr>
        <p:spPr/>
        <p:txBody>
          <a:bodyPr/>
          <a:lstStyle/>
          <a:p>
            <a:r>
              <a:rPr lang="en-GB" dirty="0"/>
              <a:t>CARRA's runoff has no travel time. On a rainy day the whole day's runoff would arrive at the sea the same day, and on the next dry day the river would drop to almost zero. Real rivers rise and fall more slowly</a:t>
            </a:r>
          </a:p>
          <a:p>
            <a:endParaRPr lang="is-IS" dirty="0"/>
          </a:p>
        </p:txBody>
      </p:sp>
      <p:sp>
        <p:nvSpPr>
          <p:cNvPr id="4" name="Slide Number Placeholder 3">
            <a:extLst>
              <a:ext uri="{FF2B5EF4-FFF2-40B4-BE49-F238E27FC236}">
                <a16:creationId xmlns:a16="http://schemas.microsoft.com/office/drawing/2014/main" id="{BDC2C934-5AEF-9E5B-9A27-1B02806ABDB1}"/>
              </a:ext>
            </a:extLst>
          </p:cNvPr>
          <p:cNvSpPr>
            <a:spLocks noGrp="1"/>
          </p:cNvSpPr>
          <p:nvPr>
            <p:ph type="sldNum" sz="quarter" idx="5"/>
          </p:nvPr>
        </p:nvSpPr>
        <p:spPr/>
        <p:txBody>
          <a:bodyPr/>
          <a:lstStyle/>
          <a:p>
            <a:fld id="{70E04873-308F-465B-8364-09F6760EB06E}" type="slidenum">
              <a:rPr lang="is-IS" smtClean="0"/>
              <a:t>6</a:t>
            </a:fld>
            <a:endParaRPr lang="is-IS"/>
          </a:p>
        </p:txBody>
      </p:sp>
    </p:spTree>
    <p:extLst>
      <p:ext uri="{BB962C8B-B14F-4D97-AF65-F5344CB8AC3E}">
        <p14:creationId xmlns:p14="http://schemas.microsoft.com/office/powerpoint/2010/main" val="2156227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8977E-50D5-4BF0-562A-22F20E6FC5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C4A602-E687-9711-E54D-348E60BBFBF5}"/>
              </a:ext>
            </a:extLst>
          </p:cNvPr>
          <p:cNvSpPr>
            <a:spLocks noGrp="1" noRot="1" noChangeAspect="1"/>
          </p:cNvSpPr>
          <p:nvPr>
            <p:ph type="sldImg"/>
          </p:nvPr>
        </p:nvSpPr>
        <p:spPr/>
        <p:txBody>
          <a:bodyPr/>
          <a:lstStyle/>
          <a:p>
            <a:endParaRPr lang="is-IS"/>
          </a:p>
        </p:txBody>
      </p:sp>
      <p:sp>
        <p:nvSpPr>
          <p:cNvPr id="3" name="Notes Placeholder 2">
            <a:extLst>
              <a:ext uri="{FF2B5EF4-FFF2-40B4-BE49-F238E27FC236}">
                <a16:creationId xmlns:a16="http://schemas.microsoft.com/office/drawing/2014/main" id="{7AD04EF8-A6E0-ACD2-5230-1E97F3D9AD5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test area is the whole </a:t>
            </a:r>
            <a:r>
              <a:rPr lang="en-US" dirty="0" err="1"/>
              <a:t>Ísafjarðardjúp</a:t>
            </a:r>
            <a:r>
              <a:rPr lang="en-US" dirty="0"/>
              <a:t> fjord system: 83 catchments from the coast inland, 2 572 km² in total. Areas computed in ISN93. Catchments made in ArcGIS Pro / Arc Hydro from </a:t>
            </a:r>
            <a:r>
              <a:rPr lang="en-US" dirty="0" err="1"/>
              <a:t>IslandsDEM</a:t>
            </a:r>
            <a:r>
              <a:rPr lang="en-US" dirty="0"/>
              <a:t> (12/2025); one outlet per catchment where the river reaches the sea.
Correction made on 14/10: a gauge measures only the water from the area ABOVE it. Our test catchments go down to the sea. For V448 the catchment to the sea is 144 km², but the gauged area is only 60 km² (</a:t>
            </a:r>
            <a:r>
              <a:rPr lang="en-US" dirty="0" err="1"/>
              <a:t>LamaH</a:t>
            </a:r>
            <a:r>
              <a:rPr lang="en-US" dirty="0"/>
              <a:t>-Ice). Comparing them made Method A look 41 % too high. All comparisons now use the gauge catchments from </a:t>
            </a:r>
            <a:r>
              <a:rPr lang="en-US" dirty="0" err="1"/>
              <a:t>LamaH</a:t>
            </a:r>
            <a:r>
              <a:rPr lang="en-US" dirty="0"/>
              <a:t>-Ice (Helgason &amp; </a:t>
            </a:r>
            <a:r>
              <a:rPr lang="en-US" dirty="0" err="1"/>
              <a:t>Nijssen</a:t>
            </a:r>
            <a:r>
              <a:rPr lang="en-US" dirty="0"/>
              <a:t> 2024): V038 44.7 km², V448 60.1 km², V148 113.5 km². V148 (</a:t>
            </a:r>
            <a:r>
              <a:rPr lang="en-US" dirty="0" err="1"/>
              <a:t>Fossá</a:t>
            </a:r>
            <a:r>
              <a:rPr lang="en-US" dirty="0"/>
              <a:t> at </a:t>
            </a:r>
            <a:r>
              <a:rPr lang="en-US" dirty="0" err="1"/>
              <a:t>Eyjólfsstaðir</a:t>
            </a:r>
            <a:r>
              <a:rPr lang="en-US" dirty="0"/>
              <a:t>, East Iceland) is a third gauge outside the test area.
2023 gauge data: flags G and E used; 79 days at V38 and 108 at V448 are flagged as estimated.</a:t>
            </a:r>
          </a:p>
          <a:p>
            <a:endParaRPr lang="is-IS" dirty="0"/>
          </a:p>
        </p:txBody>
      </p:sp>
      <p:sp>
        <p:nvSpPr>
          <p:cNvPr id="4" name="Slide Number Placeholder 3">
            <a:extLst>
              <a:ext uri="{FF2B5EF4-FFF2-40B4-BE49-F238E27FC236}">
                <a16:creationId xmlns:a16="http://schemas.microsoft.com/office/drawing/2014/main" id="{0C12060A-4C52-124A-776D-487F8CB546E4}"/>
              </a:ext>
            </a:extLst>
          </p:cNvPr>
          <p:cNvSpPr>
            <a:spLocks noGrp="1"/>
          </p:cNvSpPr>
          <p:nvPr>
            <p:ph type="sldNum" sz="quarter" idx="5"/>
          </p:nvPr>
        </p:nvSpPr>
        <p:spPr/>
        <p:txBody>
          <a:bodyPr/>
          <a:lstStyle/>
          <a:p>
            <a:fld id="{70E04873-308F-465B-8364-09F6760EB06E}" type="slidenum">
              <a:rPr lang="is-IS" smtClean="0"/>
              <a:t>7</a:t>
            </a:fld>
            <a:endParaRPr lang="is-IS"/>
          </a:p>
        </p:txBody>
      </p:sp>
    </p:spTree>
    <p:extLst>
      <p:ext uri="{BB962C8B-B14F-4D97-AF65-F5344CB8AC3E}">
        <p14:creationId xmlns:p14="http://schemas.microsoft.com/office/powerpoint/2010/main" val="3962367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CB8E3-ACE6-D7AD-C78C-6446B0BC17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8E3B00-7B5B-889F-890B-5B5CEADD32A7}"/>
              </a:ext>
            </a:extLst>
          </p:cNvPr>
          <p:cNvSpPr>
            <a:spLocks noGrp="1" noRot="1" noChangeAspect="1"/>
          </p:cNvSpPr>
          <p:nvPr>
            <p:ph type="sldImg"/>
          </p:nvPr>
        </p:nvSpPr>
        <p:spPr/>
        <p:txBody>
          <a:bodyPr/>
          <a:lstStyle/>
          <a:p>
            <a:endParaRPr lang="is-IS"/>
          </a:p>
        </p:txBody>
      </p:sp>
      <p:sp>
        <p:nvSpPr>
          <p:cNvPr id="3" name="Notes Placeholder 2">
            <a:extLst>
              <a:ext uri="{FF2B5EF4-FFF2-40B4-BE49-F238E27FC236}">
                <a16:creationId xmlns:a16="http://schemas.microsoft.com/office/drawing/2014/main" id="{C443EBD3-D575-6A2E-1DBC-E1DC4742B57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Volume (PBIAS): all methods give too little water at the Westfjords gauges.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KGE: one overall score. 1 is perfect, and −0.41 is what you get by always using the mean. Ours are 0.45–0.71 with routing.</a:t>
            </a:r>
          </a:p>
          <a:p>
            <a:pPr marL="0" marR="0" lvl="0" indent="0" algn="l" defTabSz="914400" rtl="0" eaLnBrk="1" fontAlgn="auto" latinLnBrk="0" hangingPunct="1">
              <a:lnSpc>
                <a:spcPct val="100000"/>
              </a:lnSpc>
              <a:spcBef>
                <a:spcPts val="0"/>
              </a:spcBef>
              <a:spcAft>
                <a:spcPts val="0"/>
              </a:spcAft>
              <a:buClrTx/>
              <a:buSzTx/>
              <a:buFontTx/>
              <a:buNone/>
              <a:tabLst/>
              <a:defRPr/>
            </a:pPr>
            <a:br>
              <a:rPr lang="en-GB" dirty="0"/>
            </a:br>
            <a:br>
              <a:rPr lang="en-GB" dirty="0"/>
            </a:br>
            <a:r>
              <a:rPr lang="en-GB" dirty="0"/>
              <a:t>V038, Method A: NSE improves, but KGE drops a little: routing smooths the swings (α moves further from 1), and the volume is still −31 %.</a:t>
            </a:r>
          </a:p>
          <a:p>
            <a:pPr marL="0" marR="0" lvl="0" indent="0" algn="l" defTabSz="914400" rtl="0" eaLnBrk="1" fontAlgn="auto" latinLnBrk="0" hangingPunct="1">
              <a:lnSpc>
                <a:spcPct val="100000"/>
              </a:lnSpc>
              <a:spcBef>
                <a:spcPts val="0"/>
              </a:spcBef>
              <a:spcAft>
                <a:spcPts val="0"/>
              </a:spcAft>
              <a:buClrTx/>
              <a:buSzTx/>
              <a:buFontTx/>
              <a:buNone/>
              <a:tabLst/>
              <a:defRPr/>
            </a:pPr>
            <a:r>
              <a:rPr lang="is-IS" dirty="0"/>
              <a:t>V448, Method A: Peaks come too early or too sharp. Routing moves them to the right days, so NSE jumps 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is-I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PBIAS answers "how much water in total" – the most important number for HAFRO (freshwater volume). Positive = the model gives more water than measured.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KGE (Gupta et al. 2009) splits the error into three parts: timing (correlation r), size of the ups and downs (α = std model / std measured), and volume (β = mean model / mean measured).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Note: KGE = 0 is NOT "as good as the mean". Using the mean flow as a model gives KGE ≈ −0.41 (Knoben et al. 2019). So KGE 0.5 is clearly better than the mean.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is-IS" dirty="0"/>
          </a:p>
        </p:txBody>
      </p:sp>
      <p:sp>
        <p:nvSpPr>
          <p:cNvPr id="4" name="Slide Number Placeholder 3">
            <a:extLst>
              <a:ext uri="{FF2B5EF4-FFF2-40B4-BE49-F238E27FC236}">
                <a16:creationId xmlns:a16="http://schemas.microsoft.com/office/drawing/2014/main" id="{51FB8AE7-CD3C-3539-356D-D766A46A66F2}"/>
              </a:ext>
            </a:extLst>
          </p:cNvPr>
          <p:cNvSpPr>
            <a:spLocks noGrp="1"/>
          </p:cNvSpPr>
          <p:nvPr>
            <p:ph type="sldNum" sz="quarter" idx="5"/>
          </p:nvPr>
        </p:nvSpPr>
        <p:spPr/>
        <p:txBody>
          <a:bodyPr/>
          <a:lstStyle/>
          <a:p>
            <a:fld id="{70E04873-308F-465B-8364-09F6760EB06E}" type="slidenum">
              <a:rPr lang="is-IS" smtClean="0"/>
              <a:t>8</a:t>
            </a:fld>
            <a:endParaRPr lang="is-IS"/>
          </a:p>
        </p:txBody>
      </p:sp>
    </p:spTree>
    <p:extLst>
      <p:ext uri="{BB962C8B-B14F-4D97-AF65-F5344CB8AC3E}">
        <p14:creationId xmlns:p14="http://schemas.microsoft.com/office/powerpoint/2010/main" val="3470080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s-IS"/>
          </a:p>
        </p:txBody>
      </p:sp>
      <p:sp>
        <p:nvSpPr>
          <p:cNvPr id="3" name="Notes Placeholder 2"/>
          <p:cNvSpPr>
            <a:spLocks noGrp="1"/>
          </p:cNvSpPr>
          <p:nvPr>
            <p:ph type="body" idx="1"/>
          </p:nvPr>
        </p:nvSpPr>
        <p:spPr/>
        <p:txBody>
          <a:bodyPr/>
          <a:lstStyle/>
          <a:p>
            <a:r>
              <a:rPr lang="en-US" dirty="0"/>
              <a:t>Black = measured, colours = the three methods, routed with k = 0.85, on the 44.7 km² catchment above the gauge.
- Events in winter and autumn are caught at the right time and roughly the right size.
- The June peak (snowmelt from the higher parts) is missing: the models melt the snow earlier (March–April too high). Method C (green) gets part of it.
- The September peak of 22 m³/s is underestimated: a heavy local rain event that CARRA's 2.5 km precipitation does not fully show.</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s-IS"/>
          </a:p>
        </p:txBody>
      </p:sp>
      <p:sp>
        <p:nvSpPr>
          <p:cNvPr id="3" name="Notes Placeholder 2"/>
          <p:cNvSpPr>
            <a:spLocks noGrp="1"/>
          </p:cNvSpPr>
          <p:nvPr>
            <p:ph type="body" idx="1"/>
          </p:nvPr>
        </p:nvSpPr>
        <p:spPr/>
        <p:txBody>
          <a:bodyPr/>
          <a:lstStyle/>
          <a:p>
            <a:r>
              <a:rPr lang="en-US" dirty="0"/>
              <a:t>On the 60.1 km² above the gauge the modelled peaks have about the right size and timing.
Baseflow: in July–August and November–December the river stays at 2–3 m³/s while the models fall below 1 m³/s. One linear reservoir cannot give both a fast reaction after rain and a slow, steady groundwater flow; a second, slow reservoir could fix this later.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s-I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s-IS"/>
          </a:p>
        </p:txBody>
      </p:sp>
      <p:sp>
        <p:nvSpPr>
          <p:cNvPr id="3" name="Notes Placeholder 2"/>
          <p:cNvSpPr>
            <a:spLocks noGrp="1"/>
          </p:cNvSpPr>
          <p:nvPr>
            <p:ph type="body" idx="1"/>
          </p:nvPr>
        </p:nvSpPr>
        <p:spPr/>
        <p:txBody>
          <a:bodyPr/>
          <a:lstStyle/>
          <a:p>
            <a:r>
              <a:rPr lang="en-US" dirty="0"/>
              <a:t>Left: the map from notebook 01 – surface runoff only, sum 2023. It looks almost empty because surface runoff is small (27 mm/year on average); the water is in percolation.
Right: surface runoff + percolation, the input of Method A, on the CARRA cells in ISN93.
Country total (my calculation from the 2023 daily file): every land cell × its yearly runoff → ≈ 4 182 m³/s (surface 91, percolation 4 091); area-weighted 1 223 mm/year. It counts coastal cells in full (≈ 107 900 km² of cells), so it is rough.
Reference: Einarsson &amp; Jónsdóttir (VÍ, WaSiM model) give a mean discharge for the water years 1961–1990 of 4 770 m³/s or 1 460 mm/year. Different period and model, but the same order of magnitude – CARRA is about 12 % lower here. This is a plausibility check, not a validation.
This total is also the check for the whole-country run: the sum over all outlets must equal this number (minus sea-cell effects) whichever catchment layer we use.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s-IS"/>
          </a:p>
        </p:txBody>
      </p:sp>
      <p:sp>
        <p:nvSpPr>
          <p:cNvPr id="3" name="Notes Placeholder 2"/>
          <p:cNvSpPr>
            <a:spLocks noGrp="1"/>
          </p:cNvSpPr>
          <p:nvPr>
            <p:ph type="body" idx="1"/>
          </p:nvPr>
        </p:nvSpPr>
        <p:spPr/>
        <p:txBody>
          <a:bodyPr/>
          <a:lstStyle/>
          <a:p>
            <a:r>
              <a:rPr lang="en-US" dirty="0"/>
              <a:t>Built on 14/10 (workflow_hydrography notebook 01):
- Catchments: the EU-Hydro drainage-network product for Iceland (Copernicus, layer iceland_eudem2_basins_h1). Level h1 = basins draining to the sea. 1 545 polygons with 632 IDs; dissolved by ID → 632 catchments. 10 of them never touch the coast (closed inland basins, 2 445 km², the largest north of Vatnajökull, 1 740 km²); for v0 each was merged with the coastal neighbour sharing the longest border – to be checked.
- Coverage: 102 642 km² against 102 713 km² of IS 50V land; 689 km² not covered (small islands, coast drawn differently in EU-DEM).
- Outlets: EU-Hydro "Outlet" nodes (river mouths); per catchment the mouth of the river with the longest upstream network. 95 catchments have no river mouth: point in the middle of their coast. 4 got a point inside (no coast found) – to check in QGIS. Outlet ID = catchment ID.
- Names: from the VÍ WFD river layer (same WFD code as the EU-Hydro river, or the longest VÍ river in the catchment). Indicative only; e.g. the Ölfusá basin is labelled Stóra-Laxá.
- Grey patches: the three gauge catchments used for the validation.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s-IS"/>
          </a:p>
        </p:txBody>
      </p:sp>
      <p:sp>
        <p:nvSpPr>
          <p:cNvPr id="3" name="Notes Placeholder 2"/>
          <p:cNvSpPr>
            <a:spLocks noGrp="1"/>
          </p:cNvSpPr>
          <p:nvPr>
            <p:ph type="body" idx="1"/>
          </p:nvPr>
        </p:nvSpPr>
        <p:spPr/>
        <p:txBody>
          <a:bodyPr/>
          <a:lstStyle/>
          <a:p>
            <a:r>
              <a:rPr lang="en-US" dirty="0"/>
              <a:t>What we have now (run 14/10/2026, Method A, 2023): daily discharge for 622 outlets around the whole coast, in the agreed format (CSV + NetCDF, the same structure as the test file sent to Masoumeh).
Checks:
- 227 030 rows = 622 × 365, no gaps, no negative values; CSV and NetCDF equal the model output.
- Sum of mean discharge over all outlets 4 081 m³/s; CARRA land runoff over all land cells 4 182 m³/s → 98 %. The 2 % missing: 689 km² of land outside the EU-Hydro layer and coastal cells partly on sea.
- Large rivers against published long-term means (other years, so only order of magnitude): Ölfusá 310 vs 440 m³/s (−30 %), Þjórsá 305 vs 383 (−20 %), Jökulsá á Fjöllum 239 vs 212 (+13 %).
- Consistent with the gauges: Method A tends to give too little water. This will be reported as uncertainty, not corrected.
Not yet: hand check of outlets and names, 2017/2018, calibration of k.</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is-IS"/>
          </a:p>
        </p:txBody>
      </p:sp>
      <p:sp>
        <p:nvSpPr>
          <p:cNvPr id="3" name="Notes Placeholder 2"/>
          <p:cNvSpPr>
            <a:spLocks noGrp="1"/>
          </p:cNvSpPr>
          <p:nvPr>
            <p:ph type="body" sz="quarter" idx="3"/>
          </p:nvPr>
        </p:nvSpPr>
        <p:spPr/>
        <p:txBody>
          <a:bodyPr/>
          <a:lstStyle/>
          <a:p>
            <a:r>
              <a:rPr dirty="0"/>
              <a:t>V148 (</a:t>
            </a:r>
            <a:r>
              <a:rPr dirty="0" err="1"/>
              <a:t>Fossá</a:t>
            </a:r>
            <a:r>
              <a:rPr dirty="0"/>
              <a:t> at </a:t>
            </a:r>
            <a:r>
              <a:rPr dirty="0" err="1"/>
              <a:t>Eyjólfsstaðir</a:t>
            </a:r>
            <a:r>
              <a:rPr dirty="0"/>
              <a:t>) is in East Iceland, not in the test area. Its measured series was in the HAFRO workbook from the start; with the whole-Iceland run it can be compared on its own gauge catchment.</a:t>
            </a:r>
          </a:p>
        </p:txBody>
      </p:sp>
      <p:sp>
        <p:nvSpPr>
          <p:cNvPr id="4" name="Slide Number Placeholder 3"/>
          <p:cNvSpPr>
            <a:spLocks noGrp="1"/>
          </p:cNvSpPr>
          <p:nvPr>
            <p:ph type="sldNum" sz="quarter" idx="5"/>
          </p:nvPr>
        </p:nvSpPr>
        <p:spPr/>
        <p:txBody>
          <a:bodyPr/>
          <a:lstStyle/>
          <a:p>
            <a:endParaRPr lang="is-I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s-IS"/>
          </a:p>
        </p:txBody>
      </p:sp>
      <p:sp>
        <p:nvSpPr>
          <p:cNvPr id="3" name="Notes Placeholder 2"/>
          <p:cNvSpPr>
            <a:spLocks noGrp="1"/>
          </p:cNvSpPr>
          <p:nvPr>
            <p:ph type="body" idx="1"/>
          </p:nvPr>
        </p:nvSpPr>
        <p:spPr/>
        <p:txBody>
          <a:bodyPr/>
          <a:lstStyle/>
          <a:p>
            <a:r>
              <a:rPr lang="en-US" dirty="0"/>
              <a:t>Left: the VÍ catchments (vatnasvið, 141 for the whole country, median 376 km²). In the test area there are 12 units: whole stretches of the fjord coast are one unit, so many rivers would share one outlet.
Right: the EU-Hydro basins to the sea (v0): 87 units in the same area, close to our 83 Arc Hydro catchments. The borders differ in places (coarser DEM).
That is why v0 uses EU-Hydro. The VÍ data are the official WFD layer: we use its river water bodies for names and WFD codes.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s-IS"/>
          </a:p>
        </p:txBody>
      </p:sp>
      <p:sp>
        <p:nvSpPr>
          <p:cNvPr id="3" name="Notes Placeholder 2"/>
          <p:cNvSpPr>
            <a:spLocks noGrp="1"/>
          </p:cNvSpPr>
          <p:nvPr>
            <p:ph type="body" idx="1"/>
          </p:nvPr>
        </p:nvSpPr>
        <p:spPr/>
        <p:txBody>
          <a:bodyPr/>
          <a:lstStyle/>
          <a:p>
            <a:r>
              <a:rPr lang="en-US" dirty="0"/>
              <a:t>Criteria: covers the whole coast, one outlet per catchment at the sea, no gaps or overlaps. Detail matters less because CARRA cells are 2.5 km.
- VÍ: coarse; failed in the test area.
- EU-Hydro basins (Copernicus, iceland_eudem2_basins_h1): used for version 0 on 14/10 – 622 catchments to the sea.
- LamaH-Ice (Helgason &amp; Nijssen): 107 gauged basins with daily streamflow – good for validation and calibrating k, but it stops at the gauges, so it is not a coast-complete layer.
- Our test layer stays as the detailed part.
- Long term: own catchments from the new hydrography + IslandsDEM.
Method A is cheap, so we can run both v0 layers and compare the per-outlet differences.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s-IS"/>
          </a:p>
        </p:txBody>
      </p:sp>
      <p:sp>
        <p:nvSpPr>
          <p:cNvPr id="3" name="Notes Placeholder 2"/>
          <p:cNvSpPr>
            <a:spLocks noGrp="1"/>
          </p:cNvSpPr>
          <p:nvPr>
            <p:ph type="body" idx="1"/>
          </p:nvPr>
        </p:nvSpPr>
        <p:spPr/>
        <p:txBody>
          <a:bodyPr/>
          <a:lstStyle/>
          <a:p>
            <a:r>
              <a:rPr lang="en-US" dirty="0"/>
              <a:t>What Ragnar did (from his notebooks, August 2026, part of the Glóð initiative):
- He ran the open-source OmniWaterMask model (Wright et al. 2025, ISPRS Journal) on cloud-free very-high-resolution satellite images of Iceland: the Copernicus Contributing Missions collection VHR_IMAGE_2024, 2 m pixels, images from 2023–2025, available to national public authorities.
- OmniWaterMask combines a deep-learning segmentation with a normalised difference water index (NDWI) and existing vector data (e.g. OpenStreetMap) to find water.
- He ran it on a GPU machine for the whole country; the result is a water mask per image tile (in EPSG:3035). He compared it with IS 50V, OSM and hand-digitised lakes, and tested a version with and without OSM.
- The pictures: same area, left the water found by the model, right the current IS 50V water. Many lakes and the river courses are much more complete and better placed.
Status: we are going through the layer now to see if the model needs improvement (false water, gaps, connectivity). It is not yet a network with flow direction – that is the next step (topology).
Why it matters for HAFRO: correct rivers and lakes → correct flow paths on the DEM → better catchments and outlets for the whole country.</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s-I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s-I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2C5D03B3-5EFF-F452-EF6E-A65B7E994B9B}"/>
              </a:ext>
            </a:extLst>
          </p:cNvPr>
          <p:cNvSpPr>
            <a:spLocks noGrp="1"/>
          </p:cNvSpPr>
          <p:nvPr>
            <p:ph type="ctrTitle"/>
          </p:nvPr>
        </p:nvSpPr>
        <p:spPr>
          <a:xfrm>
            <a:off x="1706879" y="582643"/>
            <a:ext cx="8798561" cy="2387600"/>
          </a:xfrm>
        </p:spPr>
        <p:txBody>
          <a:bodyPr lIns="0" tIns="0" rIns="0" bIns="0" anchor="b">
            <a:normAutofit/>
          </a:bodyPr>
          <a:lstStyle>
            <a:lvl1pPr algn="l">
              <a:defRPr sz="2400">
                <a:solidFill>
                  <a:schemeClr val="tx1"/>
                </a:solidFill>
              </a:defRPr>
            </a:lvl1pPr>
          </a:lstStyle>
          <a:p>
            <a:r>
              <a:rPr lang="en-US"/>
              <a:t>Click to edit Master title style</a:t>
            </a:r>
            <a:endParaRPr lang="en-IS"/>
          </a:p>
        </p:txBody>
      </p:sp>
      <p:sp>
        <p:nvSpPr>
          <p:cNvPr id="17" name="Subtitle 2">
            <a:extLst>
              <a:ext uri="{FF2B5EF4-FFF2-40B4-BE49-F238E27FC236}">
                <a16:creationId xmlns:a16="http://schemas.microsoft.com/office/drawing/2014/main" id="{D84CAE1C-9D16-5CF3-5E9F-1628A8B8985E}"/>
              </a:ext>
            </a:extLst>
          </p:cNvPr>
          <p:cNvSpPr>
            <a:spLocks noGrp="1"/>
          </p:cNvSpPr>
          <p:nvPr>
            <p:ph type="subTitle" idx="1"/>
          </p:nvPr>
        </p:nvSpPr>
        <p:spPr>
          <a:xfrm>
            <a:off x="1706879" y="3062318"/>
            <a:ext cx="8798561" cy="1655762"/>
          </a:xfrm>
        </p:spPr>
        <p:txBody>
          <a:bodyPr lIns="0" tIns="0" rIns="0" bIns="0">
            <a:normAutofit/>
          </a:bodyPr>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S"/>
          </a:p>
        </p:txBody>
      </p:sp>
      <p:sp>
        <p:nvSpPr>
          <p:cNvPr id="18" name="Date Placeholder 3">
            <a:extLst>
              <a:ext uri="{FF2B5EF4-FFF2-40B4-BE49-F238E27FC236}">
                <a16:creationId xmlns:a16="http://schemas.microsoft.com/office/drawing/2014/main" id="{A9F991FB-6BDE-B1B6-590B-E37039B82B18}"/>
              </a:ext>
            </a:extLst>
          </p:cNvPr>
          <p:cNvSpPr>
            <a:spLocks noGrp="1"/>
          </p:cNvSpPr>
          <p:nvPr>
            <p:ph type="dt" sz="half" idx="10"/>
          </p:nvPr>
        </p:nvSpPr>
        <p:spPr>
          <a:xfrm>
            <a:off x="1706879" y="6352411"/>
            <a:ext cx="880534" cy="365125"/>
          </a:xfrm>
        </p:spPr>
        <p:txBody>
          <a:bodyPr/>
          <a:lstStyle>
            <a:lvl1pPr>
              <a:defRPr>
                <a:solidFill>
                  <a:schemeClr val="tx1"/>
                </a:solidFill>
              </a:defRPr>
            </a:lvl1pPr>
          </a:lstStyle>
          <a:p>
            <a:endParaRPr lang="en-IS"/>
          </a:p>
        </p:txBody>
      </p:sp>
      <p:sp>
        <p:nvSpPr>
          <p:cNvPr id="19" name="Footer Placeholder 4">
            <a:extLst>
              <a:ext uri="{FF2B5EF4-FFF2-40B4-BE49-F238E27FC236}">
                <a16:creationId xmlns:a16="http://schemas.microsoft.com/office/drawing/2014/main" id="{3A9BEAA5-C242-EC9E-E393-05A7B0ED1B94}"/>
              </a:ext>
            </a:extLst>
          </p:cNvPr>
          <p:cNvSpPr>
            <a:spLocks noGrp="1"/>
          </p:cNvSpPr>
          <p:nvPr>
            <p:ph type="ftr" sz="quarter" idx="11"/>
          </p:nvPr>
        </p:nvSpPr>
        <p:spPr>
          <a:xfrm>
            <a:off x="4941146" y="6356350"/>
            <a:ext cx="2343573" cy="365125"/>
          </a:xfrm>
        </p:spPr>
        <p:txBody>
          <a:bodyPr/>
          <a:lstStyle>
            <a:lvl1pPr>
              <a:defRPr>
                <a:solidFill>
                  <a:schemeClr val="tx1"/>
                </a:solidFill>
              </a:defRPr>
            </a:lvl1pPr>
          </a:lstStyle>
          <a:p>
            <a:endParaRPr lang="en-IS"/>
          </a:p>
        </p:txBody>
      </p:sp>
      <p:sp>
        <p:nvSpPr>
          <p:cNvPr id="20" name="Slide Number Placeholder 5">
            <a:extLst>
              <a:ext uri="{FF2B5EF4-FFF2-40B4-BE49-F238E27FC236}">
                <a16:creationId xmlns:a16="http://schemas.microsoft.com/office/drawing/2014/main" id="{528C4152-B934-F804-701B-140D3DBE1F03}"/>
              </a:ext>
            </a:extLst>
          </p:cNvPr>
          <p:cNvSpPr>
            <a:spLocks noGrp="1"/>
          </p:cNvSpPr>
          <p:nvPr>
            <p:ph type="sldNum" sz="quarter" idx="12"/>
          </p:nvPr>
        </p:nvSpPr>
        <p:spPr>
          <a:xfrm>
            <a:off x="9638451" y="6352410"/>
            <a:ext cx="880534" cy="365125"/>
          </a:xfrm>
        </p:spPr>
        <p:txBody>
          <a:bodyPr/>
          <a:lstStyle>
            <a:lvl1pPr>
              <a:defRPr>
                <a:solidFill>
                  <a:schemeClr val="tx1"/>
                </a:solidFill>
              </a:defRPr>
            </a:lvl1pPr>
          </a:lstStyle>
          <a:p>
            <a:fld id="{BB6ED4E6-5AD6-C247-B20E-7862EEC5D883}" type="slidenum">
              <a:rPr lang="en-IS"/>
              <a:pPr/>
              <a:t>‹#›</a:t>
            </a:fld>
            <a:endParaRPr lang="en-IS"/>
          </a:p>
        </p:txBody>
      </p:sp>
      <p:pic>
        <p:nvPicPr>
          <p:cNvPr id="3" name="Graphic 2">
            <a:extLst>
              <a:ext uri="{FF2B5EF4-FFF2-40B4-BE49-F238E27FC236}">
                <a16:creationId xmlns:a16="http://schemas.microsoft.com/office/drawing/2014/main" id="{08E01D7C-FE73-3ED9-1A51-5EB8E897AB0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0008" y="162593"/>
            <a:ext cx="3517592" cy="748025"/>
          </a:xfrm>
          <a:prstGeom prst="rect">
            <a:avLst/>
          </a:prstGeom>
        </p:spPr>
      </p:pic>
    </p:spTree>
    <p:extLst>
      <p:ext uri="{BB962C8B-B14F-4D97-AF65-F5344CB8AC3E}">
        <p14:creationId xmlns:p14="http://schemas.microsoft.com/office/powerpoint/2010/main" val="6606901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2F3614C-5001-1287-3DE6-9D49D7F8AA7F}"/>
              </a:ext>
            </a:extLst>
          </p:cNvPr>
          <p:cNvSpPr>
            <a:spLocks noGrp="1"/>
          </p:cNvSpPr>
          <p:nvPr>
            <p:ph type="pic" sz="quarter" idx="13"/>
          </p:nvPr>
        </p:nvSpPr>
        <p:spPr>
          <a:xfrm>
            <a:off x="6096000" y="0"/>
            <a:ext cx="6096000" cy="6858000"/>
          </a:xfrm>
        </p:spPr>
        <p:txBody>
          <a:bodyPr anchor="ctr"/>
          <a:lstStyle>
            <a:lvl1pPr algn="ctr">
              <a:defRPr>
                <a:solidFill>
                  <a:schemeClr val="bg1"/>
                </a:solidFill>
              </a:defRPr>
            </a:lvl1pPr>
          </a:lstStyle>
          <a:p>
            <a:r>
              <a:rPr lang="en-US"/>
              <a:t>Click icon to add picture</a:t>
            </a:r>
            <a:endParaRPr lang="en-IS"/>
          </a:p>
        </p:txBody>
      </p:sp>
      <p:sp>
        <p:nvSpPr>
          <p:cNvPr id="2" name="Title 1">
            <a:extLst>
              <a:ext uri="{FF2B5EF4-FFF2-40B4-BE49-F238E27FC236}">
                <a16:creationId xmlns:a16="http://schemas.microsoft.com/office/drawing/2014/main" id="{E8E444C7-4AB2-6416-15F5-3BD451CA1778}"/>
              </a:ext>
            </a:extLst>
          </p:cNvPr>
          <p:cNvSpPr>
            <a:spLocks noGrp="1"/>
          </p:cNvSpPr>
          <p:nvPr>
            <p:ph type="ctrTitle"/>
          </p:nvPr>
        </p:nvSpPr>
        <p:spPr>
          <a:xfrm>
            <a:off x="1706879" y="582643"/>
            <a:ext cx="4104641" cy="2387600"/>
          </a:xfrm>
        </p:spPr>
        <p:txBody>
          <a:bodyPr lIns="0" tIns="0" rIns="0" bIns="0" anchor="b">
            <a:normAutofit/>
          </a:bodyPr>
          <a:lstStyle>
            <a:lvl1pPr algn="l">
              <a:defRPr sz="2400">
                <a:solidFill>
                  <a:schemeClr val="tx1"/>
                </a:solidFill>
              </a:defRPr>
            </a:lvl1pPr>
          </a:lstStyle>
          <a:p>
            <a:r>
              <a:rPr lang="en-US"/>
              <a:t>Click to edit Master title style</a:t>
            </a:r>
            <a:endParaRPr lang="en-IS"/>
          </a:p>
        </p:txBody>
      </p:sp>
      <p:sp>
        <p:nvSpPr>
          <p:cNvPr id="3" name="Subtitle 2">
            <a:extLst>
              <a:ext uri="{FF2B5EF4-FFF2-40B4-BE49-F238E27FC236}">
                <a16:creationId xmlns:a16="http://schemas.microsoft.com/office/drawing/2014/main" id="{F0D6346D-A055-CF73-B6CC-BDAA7222EA1F}"/>
              </a:ext>
            </a:extLst>
          </p:cNvPr>
          <p:cNvSpPr>
            <a:spLocks noGrp="1"/>
          </p:cNvSpPr>
          <p:nvPr>
            <p:ph type="subTitle" idx="1"/>
          </p:nvPr>
        </p:nvSpPr>
        <p:spPr>
          <a:xfrm>
            <a:off x="1706879" y="3062318"/>
            <a:ext cx="4104641" cy="1655762"/>
          </a:xfrm>
        </p:spPr>
        <p:txBody>
          <a:bodyPr lIns="0" tIns="0" rIns="0" bIns="0">
            <a:normAutofit/>
          </a:bodyPr>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S"/>
          </a:p>
        </p:txBody>
      </p:sp>
      <p:sp>
        <p:nvSpPr>
          <p:cNvPr id="4" name="Date Placeholder 3">
            <a:extLst>
              <a:ext uri="{FF2B5EF4-FFF2-40B4-BE49-F238E27FC236}">
                <a16:creationId xmlns:a16="http://schemas.microsoft.com/office/drawing/2014/main" id="{9F6D8F34-0118-5B39-5679-AD3E7AA66127}"/>
              </a:ext>
            </a:extLst>
          </p:cNvPr>
          <p:cNvSpPr>
            <a:spLocks noGrp="1"/>
          </p:cNvSpPr>
          <p:nvPr>
            <p:ph type="dt" sz="half" idx="10"/>
          </p:nvPr>
        </p:nvSpPr>
        <p:spPr>
          <a:xfrm>
            <a:off x="1706879" y="6352411"/>
            <a:ext cx="880534" cy="365125"/>
          </a:xfrm>
        </p:spPr>
        <p:txBody>
          <a:bodyPr/>
          <a:lstStyle>
            <a:lvl1pPr>
              <a:defRPr>
                <a:solidFill>
                  <a:schemeClr val="tx1"/>
                </a:solidFill>
              </a:defRPr>
            </a:lvl1pPr>
          </a:lstStyle>
          <a:p>
            <a:endParaRPr lang="en-IS"/>
          </a:p>
        </p:txBody>
      </p:sp>
      <p:sp>
        <p:nvSpPr>
          <p:cNvPr id="5" name="Footer Placeholder 4">
            <a:extLst>
              <a:ext uri="{FF2B5EF4-FFF2-40B4-BE49-F238E27FC236}">
                <a16:creationId xmlns:a16="http://schemas.microsoft.com/office/drawing/2014/main" id="{0094C484-6556-08D7-0BD0-6766D1DA7DBE}"/>
              </a:ext>
            </a:extLst>
          </p:cNvPr>
          <p:cNvSpPr>
            <a:spLocks noGrp="1"/>
          </p:cNvSpPr>
          <p:nvPr>
            <p:ph type="ftr" sz="quarter" idx="11"/>
          </p:nvPr>
        </p:nvSpPr>
        <p:spPr>
          <a:xfrm>
            <a:off x="2587412" y="6356350"/>
            <a:ext cx="2343573" cy="365125"/>
          </a:xfrm>
        </p:spPr>
        <p:txBody>
          <a:bodyPr/>
          <a:lstStyle>
            <a:lvl1pPr>
              <a:defRPr>
                <a:solidFill>
                  <a:schemeClr val="tx1"/>
                </a:solidFill>
              </a:defRPr>
            </a:lvl1pPr>
          </a:lstStyle>
          <a:p>
            <a:endParaRPr lang="en-IS"/>
          </a:p>
        </p:txBody>
      </p:sp>
      <p:sp>
        <p:nvSpPr>
          <p:cNvPr id="6" name="Slide Number Placeholder 5">
            <a:extLst>
              <a:ext uri="{FF2B5EF4-FFF2-40B4-BE49-F238E27FC236}">
                <a16:creationId xmlns:a16="http://schemas.microsoft.com/office/drawing/2014/main" id="{DF5AC603-9862-6150-FBBF-1D7DB6122659}"/>
              </a:ext>
            </a:extLst>
          </p:cNvPr>
          <p:cNvSpPr>
            <a:spLocks noGrp="1"/>
          </p:cNvSpPr>
          <p:nvPr>
            <p:ph type="sldNum" sz="quarter" idx="12"/>
          </p:nvPr>
        </p:nvSpPr>
        <p:spPr>
          <a:xfrm>
            <a:off x="4930986" y="6352410"/>
            <a:ext cx="880534" cy="365125"/>
          </a:xfrm>
        </p:spPr>
        <p:txBody>
          <a:bodyPr/>
          <a:lstStyle>
            <a:lvl1pPr>
              <a:defRPr>
                <a:solidFill>
                  <a:schemeClr val="tx1"/>
                </a:solidFill>
              </a:defRPr>
            </a:lvl1pPr>
          </a:lstStyle>
          <a:p>
            <a:fld id="{BB6ED4E6-5AD6-C247-B20E-7862EEC5D883}" type="slidenum">
              <a:rPr lang="en-IS"/>
              <a:pPr/>
              <a:t>‹#›</a:t>
            </a:fld>
            <a:endParaRPr lang="en-IS"/>
          </a:p>
        </p:txBody>
      </p:sp>
      <p:pic>
        <p:nvPicPr>
          <p:cNvPr id="7" name="Graphic 6">
            <a:extLst>
              <a:ext uri="{FF2B5EF4-FFF2-40B4-BE49-F238E27FC236}">
                <a16:creationId xmlns:a16="http://schemas.microsoft.com/office/drawing/2014/main" id="{87677A88-CB25-CF1F-7D64-3B57F946B75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0008" y="162593"/>
            <a:ext cx="3517592" cy="748025"/>
          </a:xfrm>
          <a:prstGeom prst="rect">
            <a:avLst/>
          </a:prstGeom>
        </p:spPr>
      </p:pic>
    </p:spTree>
    <p:extLst>
      <p:ext uri="{BB962C8B-B14F-4D97-AF65-F5344CB8AC3E}">
        <p14:creationId xmlns:p14="http://schemas.microsoft.com/office/powerpoint/2010/main" val="3206979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4E3FC-B46B-750A-56AE-1EB394606231}"/>
              </a:ext>
            </a:extLst>
          </p:cNvPr>
          <p:cNvSpPr>
            <a:spLocks noGrp="1"/>
          </p:cNvSpPr>
          <p:nvPr>
            <p:ph type="title"/>
          </p:nvPr>
        </p:nvSpPr>
        <p:spPr>
          <a:xfrm>
            <a:off x="1298844" y="365125"/>
            <a:ext cx="10054956" cy="1325563"/>
          </a:xfrm>
        </p:spPr>
        <p:txBody>
          <a:bodyPr lIns="0" tIns="0" rIns="0" bIns="0" anchor="b"/>
          <a:lstStyle>
            <a:lvl1pPr>
              <a:defRPr b="0"/>
            </a:lvl1pPr>
          </a:lstStyle>
          <a:p>
            <a:r>
              <a:rPr lang="en-US"/>
              <a:t>Click to edit Master title style</a:t>
            </a:r>
            <a:endParaRPr lang="en-IS"/>
          </a:p>
        </p:txBody>
      </p:sp>
      <p:sp>
        <p:nvSpPr>
          <p:cNvPr id="3" name="Content Placeholder 2">
            <a:extLst>
              <a:ext uri="{FF2B5EF4-FFF2-40B4-BE49-F238E27FC236}">
                <a16:creationId xmlns:a16="http://schemas.microsoft.com/office/drawing/2014/main" id="{AB01A156-93E9-8712-3AD6-A5C3646654D8}"/>
              </a:ext>
            </a:extLst>
          </p:cNvPr>
          <p:cNvSpPr>
            <a:spLocks noGrp="1"/>
          </p:cNvSpPr>
          <p:nvPr>
            <p:ph sz="half" idx="1"/>
          </p:nvPr>
        </p:nvSpPr>
        <p:spPr>
          <a:xfrm>
            <a:off x="1298844" y="1825625"/>
            <a:ext cx="4929051" cy="43513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S"/>
          </a:p>
        </p:txBody>
      </p:sp>
      <p:sp>
        <p:nvSpPr>
          <p:cNvPr id="4" name="Content Placeholder 3">
            <a:extLst>
              <a:ext uri="{FF2B5EF4-FFF2-40B4-BE49-F238E27FC236}">
                <a16:creationId xmlns:a16="http://schemas.microsoft.com/office/drawing/2014/main" id="{8A2B210A-47F6-4AEC-A134-4E92C1AF5DA0}"/>
              </a:ext>
            </a:extLst>
          </p:cNvPr>
          <p:cNvSpPr>
            <a:spLocks noGrp="1"/>
          </p:cNvSpPr>
          <p:nvPr>
            <p:ph sz="half" idx="2"/>
          </p:nvPr>
        </p:nvSpPr>
        <p:spPr>
          <a:xfrm>
            <a:off x="6424748" y="1825625"/>
            <a:ext cx="4929051" cy="43513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S"/>
          </a:p>
        </p:txBody>
      </p:sp>
      <p:sp>
        <p:nvSpPr>
          <p:cNvPr id="12" name="Date Placeholder 3">
            <a:extLst>
              <a:ext uri="{FF2B5EF4-FFF2-40B4-BE49-F238E27FC236}">
                <a16:creationId xmlns:a16="http://schemas.microsoft.com/office/drawing/2014/main" id="{91622087-B6CF-4424-B2D8-2FA0C2F1C99C}"/>
              </a:ext>
            </a:extLst>
          </p:cNvPr>
          <p:cNvSpPr>
            <a:spLocks noGrp="1"/>
          </p:cNvSpPr>
          <p:nvPr>
            <p:ph type="dt" sz="half" idx="10"/>
          </p:nvPr>
        </p:nvSpPr>
        <p:spPr>
          <a:xfrm>
            <a:off x="1298845" y="6356350"/>
            <a:ext cx="2743200" cy="365125"/>
          </a:xfrm>
        </p:spPr>
        <p:txBody>
          <a:bodyPr/>
          <a:lstStyle/>
          <a:p>
            <a:endParaRPr lang="en-IS"/>
          </a:p>
        </p:txBody>
      </p:sp>
      <p:sp>
        <p:nvSpPr>
          <p:cNvPr id="13" name="Footer Placeholder 4">
            <a:extLst>
              <a:ext uri="{FF2B5EF4-FFF2-40B4-BE49-F238E27FC236}">
                <a16:creationId xmlns:a16="http://schemas.microsoft.com/office/drawing/2014/main" id="{4B7C7575-C6BC-58E6-3DB6-36056E3F8BEA}"/>
              </a:ext>
            </a:extLst>
          </p:cNvPr>
          <p:cNvSpPr>
            <a:spLocks noGrp="1"/>
          </p:cNvSpPr>
          <p:nvPr>
            <p:ph type="ftr" sz="quarter" idx="11"/>
          </p:nvPr>
        </p:nvSpPr>
        <p:spPr>
          <a:xfrm>
            <a:off x="4268923" y="6356350"/>
            <a:ext cx="4114800" cy="365125"/>
          </a:xfrm>
        </p:spPr>
        <p:txBody>
          <a:bodyPr/>
          <a:lstStyle/>
          <a:p>
            <a:endParaRPr lang="en-IS"/>
          </a:p>
        </p:txBody>
      </p:sp>
      <p:sp>
        <p:nvSpPr>
          <p:cNvPr id="14" name="Slide Number Placeholder 5">
            <a:extLst>
              <a:ext uri="{FF2B5EF4-FFF2-40B4-BE49-F238E27FC236}">
                <a16:creationId xmlns:a16="http://schemas.microsoft.com/office/drawing/2014/main" id="{C9B26919-2018-9743-F28E-AC38569BB9BB}"/>
              </a:ext>
            </a:extLst>
          </p:cNvPr>
          <p:cNvSpPr>
            <a:spLocks noGrp="1"/>
          </p:cNvSpPr>
          <p:nvPr>
            <p:ph type="sldNum" sz="quarter" idx="12"/>
          </p:nvPr>
        </p:nvSpPr>
        <p:spPr>
          <a:xfrm>
            <a:off x="8610600" y="6356350"/>
            <a:ext cx="2743200" cy="365125"/>
          </a:xfrm>
        </p:spPr>
        <p:txBody>
          <a:bodyPr/>
          <a:lstStyle/>
          <a:p>
            <a:fld id="{BB6ED4E6-5AD6-C247-B20E-7862EEC5D883}" type="slidenum">
              <a:rPr lang="en-IS"/>
              <a:t>‹#›</a:t>
            </a:fld>
            <a:endParaRPr lang="en-IS"/>
          </a:p>
        </p:txBody>
      </p:sp>
      <p:pic>
        <p:nvPicPr>
          <p:cNvPr id="6" name="Graphic 5">
            <a:extLst>
              <a:ext uri="{FF2B5EF4-FFF2-40B4-BE49-F238E27FC236}">
                <a16:creationId xmlns:a16="http://schemas.microsoft.com/office/drawing/2014/main" id="{ED0FCC76-53AF-9997-0E20-093501911E3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0008" y="162593"/>
            <a:ext cx="3517592" cy="748025"/>
          </a:xfrm>
          <a:prstGeom prst="rect">
            <a:avLst/>
          </a:prstGeom>
        </p:spPr>
      </p:pic>
    </p:spTree>
    <p:extLst>
      <p:ext uri="{BB962C8B-B14F-4D97-AF65-F5344CB8AC3E}">
        <p14:creationId xmlns:p14="http://schemas.microsoft.com/office/powerpoint/2010/main" val="2823473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2C5D03B3-5EFF-F452-EF6E-A65B7E994B9B}"/>
              </a:ext>
            </a:extLst>
          </p:cNvPr>
          <p:cNvSpPr>
            <a:spLocks noGrp="1"/>
          </p:cNvSpPr>
          <p:nvPr>
            <p:ph type="ctrTitle"/>
          </p:nvPr>
        </p:nvSpPr>
        <p:spPr>
          <a:xfrm>
            <a:off x="1706879" y="582643"/>
            <a:ext cx="8798561" cy="2387600"/>
          </a:xfrm>
        </p:spPr>
        <p:txBody>
          <a:bodyPr lIns="0" tIns="0" rIns="0" bIns="0" anchor="b">
            <a:normAutofit/>
          </a:bodyPr>
          <a:lstStyle>
            <a:lvl1pPr algn="l">
              <a:defRPr sz="2400">
                <a:solidFill>
                  <a:schemeClr val="tx1"/>
                </a:solidFill>
              </a:defRPr>
            </a:lvl1pPr>
          </a:lstStyle>
          <a:p>
            <a:r>
              <a:rPr lang="en-US"/>
              <a:t>Click to edit Master title style</a:t>
            </a:r>
            <a:endParaRPr lang="en-IS"/>
          </a:p>
        </p:txBody>
      </p:sp>
      <p:sp>
        <p:nvSpPr>
          <p:cNvPr id="17" name="Subtitle 2">
            <a:extLst>
              <a:ext uri="{FF2B5EF4-FFF2-40B4-BE49-F238E27FC236}">
                <a16:creationId xmlns:a16="http://schemas.microsoft.com/office/drawing/2014/main" id="{D84CAE1C-9D16-5CF3-5E9F-1628A8B8985E}"/>
              </a:ext>
            </a:extLst>
          </p:cNvPr>
          <p:cNvSpPr>
            <a:spLocks noGrp="1"/>
          </p:cNvSpPr>
          <p:nvPr>
            <p:ph type="subTitle" idx="1"/>
          </p:nvPr>
        </p:nvSpPr>
        <p:spPr>
          <a:xfrm>
            <a:off x="1706879" y="3062318"/>
            <a:ext cx="8798561" cy="1655762"/>
          </a:xfrm>
        </p:spPr>
        <p:txBody>
          <a:bodyPr lIns="0" tIns="0" rIns="0" bIns="0">
            <a:normAutofit/>
          </a:bodyPr>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S"/>
          </a:p>
        </p:txBody>
      </p:sp>
      <p:sp>
        <p:nvSpPr>
          <p:cNvPr id="18" name="Date Placeholder 3">
            <a:extLst>
              <a:ext uri="{FF2B5EF4-FFF2-40B4-BE49-F238E27FC236}">
                <a16:creationId xmlns:a16="http://schemas.microsoft.com/office/drawing/2014/main" id="{A9F991FB-6BDE-B1B6-590B-E37039B82B18}"/>
              </a:ext>
            </a:extLst>
          </p:cNvPr>
          <p:cNvSpPr>
            <a:spLocks noGrp="1"/>
          </p:cNvSpPr>
          <p:nvPr>
            <p:ph type="dt" sz="half" idx="10"/>
          </p:nvPr>
        </p:nvSpPr>
        <p:spPr>
          <a:xfrm>
            <a:off x="1706879" y="6352411"/>
            <a:ext cx="880534" cy="365125"/>
          </a:xfrm>
        </p:spPr>
        <p:txBody>
          <a:bodyPr/>
          <a:lstStyle>
            <a:lvl1pPr>
              <a:defRPr>
                <a:solidFill>
                  <a:schemeClr val="tx1"/>
                </a:solidFill>
              </a:defRPr>
            </a:lvl1pPr>
          </a:lstStyle>
          <a:p>
            <a:endParaRPr lang="en-IS"/>
          </a:p>
        </p:txBody>
      </p:sp>
      <p:sp>
        <p:nvSpPr>
          <p:cNvPr id="19" name="Footer Placeholder 4">
            <a:extLst>
              <a:ext uri="{FF2B5EF4-FFF2-40B4-BE49-F238E27FC236}">
                <a16:creationId xmlns:a16="http://schemas.microsoft.com/office/drawing/2014/main" id="{3A9BEAA5-C242-EC9E-E393-05A7B0ED1B94}"/>
              </a:ext>
            </a:extLst>
          </p:cNvPr>
          <p:cNvSpPr>
            <a:spLocks noGrp="1"/>
          </p:cNvSpPr>
          <p:nvPr>
            <p:ph type="ftr" sz="quarter" idx="11"/>
          </p:nvPr>
        </p:nvSpPr>
        <p:spPr>
          <a:xfrm>
            <a:off x="4941146" y="6356350"/>
            <a:ext cx="2343573" cy="365125"/>
          </a:xfrm>
        </p:spPr>
        <p:txBody>
          <a:bodyPr/>
          <a:lstStyle>
            <a:lvl1pPr>
              <a:defRPr>
                <a:solidFill>
                  <a:schemeClr val="tx1"/>
                </a:solidFill>
              </a:defRPr>
            </a:lvl1pPr>
          </a:lstStyle>
          <a:p>
            <a:endParaRPr lang="en-IS"/>
          </a:p>
        </p:txBody>
      </p:sp>
      <p:sp>
        <p:nvSpPr>
          <p:cNvPr id="20" name="Slide Number Placeholder 5">
            <a:extLst>
              <a:ext uri="{FF2B5EF4-FFF2-40B4-BE49-F238E27FC236}">
                <a16:creationId xmlns:a16="http://schemas.microsoft.com/office/drawing/2014/main" id="{528C4152-B934-F804-701B-140D3DBE1F03}"/>
              </a:ext>
            </a:extLst>
          </p:cNvPr>
          <p:cNvSpPr>
            <a:spLocks noGrp="1"/>
          </p:cNvSpPr>
          <p:nvPr>
            <p:ph type="sldNum" sz="quarter" idx="12"/>
          </p:nvPr>
        </p:nvSpPr>
        <p:spPr>
          <a:xfrm>
            <a:off x="9638451" y="6352410"/>
            <a:ext cx="880534" cy="365125"/>
          </a:xfrm>
        </p:spPr>
        <p:txBody>
          <a:bodyPr/>
          <a:lstStyle>
            <a:lvl1pPr>
              <a:defRPr>
                <a:solidFill>
                  <a:schemeClr val="tx1"/>
                </a:solidFill>
              </a:defRPr>
            </a:lvl1pPr>
          </a:lstStyle>
          <a:p>
            <a:fld id="{BB6ED4E6-5AD6-C247-B20E-7862EEC5D883}" type="slidenum">
              <a:rPr lang="en-IS"/>
              <a:pPr/>
              <a:t>‹#›</a:t>
            </a:fld>
            <a:endParaRPr lang="en-IS"/>
          </a:p>
        </p:txBody>
      </p:sp>
      <p:pic>
        <p:nvPicPr>
          <p:cNvPr id="2" name="Graphic 1">
            <a:extLst>
              <a:ext uri="{FF2B5EF4-FFF2-40B4-BE49-F238E27FC236}">
                <a16:creationId xmlns:a16="http://schemas.microsoft.com/office/drawing/2014/main" id="{F6EF0438-FAE5-4A51-F670-04C89B3B478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0008" y="162593"/>
            <a:ext cx="3517592" cy="748025"/>
          </a:xfrm>
          <a:prstGeom prst="rect">
            <a:avLst/>
          </a:prstGeom>
        </p:spPr>
      </p:pic>
    </p:spTree>
    <p:extLst>
      <p:ext uri="{BB962C8B-B14F-4D97-AF65-F5344CB8AC3E}">
        <p14:creationId xmlns:p14="http://schemas.microsoft.com/office/powerpoint/2010/main" val="30360996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2F3614C-5001-1287-3DE6-9D49D7F8AA7F}"/>
              </a:ext>
            </a:extLst>
          </p:cNvPr>
          <p:cNvSpPr>
            <a:spLocks noGrp="1"/>
          </p:cNvSpPr>
          <p:nvPr>
            <p:ph type="pic" sz="quarter" idx="13"/>
          </p:nvPr>
        </p:nvSpPr>
        <p:spPr>
          <a:xfrm>
            <a:off x="6096000" y="0"/>
            <a:ext cx="6096000" cy="6858000"/>
          </a:xfrm>
        </p:spPr>
        <p:txBody>
          <a:bodyPr anchor="ctr"/>
          <a:lstStyle>
            <a:lvl1pPr algn="ctr">
              <a:defRPr>
                <a:solidFill>
                  <a:schemeClr val="bg1"/>
                </a:solidFill>
              </a:defRPr>
            </a:lvl1pPr>
          </a:lstStyle>
          <a:p>
            <a:r>
              <a:rPr lang="en-US"/>
              <a:t>Click icon to add picture</a:t>
            </a:r>
            <a:endParaRPr lang="en-IS"/>
          </a:p>
        </p:txBody>
      </p:sp>
      <p:sp>
        <p:nvSpPr>
          <p:cNvPr id="2" name="Title 1">
            <a:extLst>
              <a:ext uri="{FF2B5EF4-FFF2-40B4-BE49-F238E27FC236}">
                <a16:creationId xmlns:a16="http://schemas.microsoft.com/office/drawing/2014/main" id="{E8E444C7-4AB2-6416-15F5-3BD451CA1778}"/>
              </a:ext>
            </a:extLst>
          </p:cNvPr>
          <p:cNvSpPr>
            <a:spLocks noGrp="1"/>
          </p:cNvSpPr>
          <p:nvPr>
            <p:ph type="ctrTitle"/>
          </p:nvPr>
        </p:nvSpPr>
        <p:spPr>
          <a:xfrm>
            <a:off x="1706879" y="582643"/>
            <a:ext cx="4104641" cy="2387600"/>
          </a:xfrm>
        </p:spPr>
        <p:txBody>
          <a:bodyPr lIns="0" tIns="0" rIns="0" bIns="0" anchor="b">
            <a:normAutofit/>
          </a:bodyPr>
          <a:lstStyle>
            <a:lvl1pPr algn="l">
              <a:defRPr sz="2400">
                <a:solidFill>
                  <a:schemeClr val="tx1"/>
                </a:solidFill>
              </a:defRPr>
            </a:lvl1pPr>
          </a:lstStyle>
          <a:p>
            <a:r>
              <a:rPr lang="en-US"/>
              <a:t>Click to edit Master title style</a:t>
            </a:r>
            <a:endParaRPr lang="en-IS"/>
          </a:p>
        </p:txBody>
      </p:sp>
      <p:sp>
        <p:nvSpPr>
          <p:cNvPr id="3" name="Subtitle 2">
            <a:extLst>
              <a:ext uri="{FF2B5EF4-FFF2-40B4-BE49-F238E27FC236}">
                <a16:creationId xmlns:a16="http://schemas.microsoft.com/office/drawing/2014/main" id="{F0D6346D-A055-CF73-B6CC-BDAA7222EA1F}"/>
              </a:ext>
            </a:extLst>
          </p:cNvPr>
          <p:cNvSpPr>
            <a:spLocks noGrp="1"/>
          </p:cNvSpPr>
          <p:nvPr>
            <p:ph type="subTitle" idx="1"/>
          </p:nvPr>
        </p:nvSpPr>
        <p:spPr>
          <a:xfrm>
            <a:off x="1706879" y="3062318"/>
            <a:ext cx="4104641" cy="1655762"/>
          </a:xfrm>
        </p:spPr>
        <p:txBody>
          <a:bodyPr lIns="0" tIns="0" rIns="0" bIns="0">
            <a:normAutofit/>
          </a:bodyPr>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S"/>
          </a:p>
        </p:txBody>
      </p:sp>
      <p:sp>
        <p:nvSpPr>
          <p:cNvPr id="4" name="Date Placeholder 3">
            <a:extLst>
              <a:ext uri="{FF2B5EF4-FFF2-40B4-BE49-F238E27FC236}">
                <a16:creationId xmlns:a16="http://schemas.microsoft.com/office/drawing/2014/main" id="{9F6D8F34-0118-5B39-5679-AD3E7AA66127}"/>
              </a:ext>
            </a:extLst>
          </p:cNvPr>
          <p:cNvSpPr>
            <a:spLocks noGrp="1"/>
          </p:cNvSpPr>
          <p:nvPr>
            <p:ph type="dt" sz="half" idx="10"/>
          </p:nvPr>
        </p:nvSpPr>
        <p:spPr>
          <a:xfrm>
            <a:off x="1706879" y="6352411"/>
            <a:ext cx="880534" cy="365125"/>
          </a:xfrm>
        </p:spPr>
        <p:txBody>
          <a:bodyPr/>
          <a:lstStyle>
            <a:lvl1pPr>
              <a:defRPr>
                <a:solidFill>
                  <a:schemeClr val="tx1"/>
                </a:solidFill>
              </a:defRPr>
            </a:lvl1pPr>
          </a:lstStyle>
          <a:p>
            <a:endParaRPr lang="en-IS"/>
          </a:p>
        </p:txBody>
      </p:sp>
      <p:sp>
        <p:nvSpPr>
          <p:cNvPr id="5" name="Footer Placeholder 4">
            <a:extLst>
              <a:ext uri="{FF2B5EF4-FFF2-40B4-BE49-F238E27FC236}">
                <a16:creationId xmlns:a16="http://schemas.microsoft.com/office/drawing/2014/main" id="{0094C484-6556-08D7-0BD0-6766D1DA7DBE}"/>
              </a:ext>
            </a:extLst>
          </p:cNvPr>
          <p:cNvSpPr>
            <a:spLocks noGrp="1"/>
          </p:cNvSpPr>
          <p:nvPr>
            <p:ph type="ftr" sz="quarter" idx="11"/>
          </p:nvPr>
        </p:nvSpPr>
        <p:spPr>
          <a:xfrm>
            <a:off x="2587412" y="6356350"/>
            <a:ext cx="2343573" cy="365125"/>
          </a:xfrm>
        </p:spPr>
        <p:txBody>
          <a:bodyPr/>
          <a:lstStyle>
            <a:lvl1pPr>
              <a:defRPr>
                <a:solidFill>
                  <a:schemeClr val="tx1"/>
                </a:solidFill>
              </a:defRPr>
            </a:lvl1pPr>
          </a:lstStyle>
          <a:p>
            <a:endParaRPr lang="en-IS"/>
          </a:p>
        </p:txBody>
      </p:sp>
      <p:sp>
        <p:nvSpPr>
          <p:cNvPr id="6" name="Slide Number Placeholder 5">
            <a:extLst>
              <a:ext uri="{FF2B5EF4-FFF2-40B4-BE49-F238E27FC236}">
                <a16:creationId xmlns:a16="http://schemas.microsoft.com/office/drawing/2014/main" id="{DF5AC603-9862-6150-FBBF-1D7DB6122659}"/>
              </a:ext>
            </a:extLst>
          </p:cNvPr>
          <p:cNvSpPr>
            <a:spLocks noGrp="1"/>
          </p:cNvSpPr>
          <p:nvPr>
            <p:ph type="sldNum" sz="quarter" idx="12"/>
          </p:nvPr>
        </p:nvSpPr>
        <p:spPr>
          <a:xfrm>
            <a:off x="4930986" y="6352410"/>
            <a:ext cx="880534" cy="365125"/>
          </a:xfrm>
        </p:spPr>
        <p:txBody>
          <a:bodyPr/>
          <a:lstStyle>
            <a:lvl1pPr>
              <a:defRPr>
                <a:solidFill>
                  <a:schemeClr val="tx1"/>
                </a:solidFill>
              </a:defRPr>
            </a:lvl1pPr>
          </a:lstStyle>
          <a:p>
            <a:fld id="{BB6ED4E6-5AD6-C247-B20E-7862EEC5D883}" type="slidenum">
              <a:rPr lang="en-IS"/>
              <a:pPr/>
              <a:t>‹#›</a:t>
            </a:fld>
            <a:endParaRPr lang="en-IS"/>
          </a:p>
        </p:txBody>
      </p:sp>
      <p:pic>
        <p:nvPicPr>
          <p:cNvPr id="7" name="Graphic 6">
            <a:extLst>
              <a:ext uri="{FF2B5EF4-FFF2-40B4-BE49-F238E27FC236}">
                <a16:creationId xmlns:a16="http://schemas.microsoft.com/office/drawing/2014/main" id="{2D881E7A-9A1D-E1B8-7E80-AE4B4966FC7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0008" y="162593"/>
            <a:ext cx="3517592" cy="748025"/>
          </a:xfrm>
          <a:prstGeom prst="rect">
            <a:avLst/>
          </a:prstGeom>
        </p:spPr>
      </p:pic>
    </p:spTree>
    <p:extLst>
      <p:ext uri="{BB962C8B-B14F-4D97-AF65-F5344CB8AC3E}">
        <p14:creationId xmlns:p14="http://schemas.microsoft.com/office/powerpoint/2010/main" val="728910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4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4E3FC-B46B-750A-56AE-1EB394606231}"/>
              </a:ext>
            </a:extLst>
          </p:cNvPr>
          <p:cNvSpPr>
            <a:spLocks noGrp="1"/>
          </p:cNvSpPr>
          <p:nvPr>
            <p:ph type="title"/>
          </p:nvPr>
        </p:nvSpPr>
        <p:spPr>
          <a:xfrm>
            <a:off x="1298844" y="365125"/>
            <a:ext cx="10054956" cy="1325563"/>
          </a:xfrm>
        </p:spPr>
        <p:txBody>
          <a:bodyPr lIns="0" tIns="0" rIns="0" bIns="0" anchor="b"/>
          <a:lstStyle>
            <a:lvl1pPr>
              <a:defRPr b="0"/>
            </a:lvl1pPr>
          </a:lstStyle>
          <a:p>
            <a:r>
              <a:rPr lang="en-US"/>
              <a:t>Click to edit Master title style</a:t>
            </a:r>
            <a:endParaRPr lang="en-IS"/>
          </a:p>
        </p:txBody>
      </p:sp>
      <p:sp>
        <p:nvSpPr>
          <p:cNvPr id="3" name="Content Placeholder 2">
            <a:extLst>
              <a:ext uri="{FF2B5EF4-FFF2-40B4-BE49-F238E27FC236}">
                <a16:creationId xmlns:a16="http://schemas.microsoft.com/office/drawing/2014/main" id="{AB01A156-93E9-8712-3AD6-A5C3646654D8}"/>
              </a:ext>
            </a:extLst>
          </p:cNvPr>
          <p:cNvSpPr>
            <a:spLocks noGrp="1"/>
          </p:cNvSpPr>
          <p:nvPr>
            <p:ph sz="half" idx="1"/>
          </p:nvPr>
        </p:nvSpPr>
        <p:spPr>
          <a:xfrm>
            <a:off x="1298844" y="1825625"/>
            <a:ext cx="4929051" cy="43513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S"/>
          </a:p>
        </p:txBody>
      </p:sp>
      <p:sp>
        <p:nvSpPr>
          <p:cNvPr id="4" name="Content Placeholder 3">
            <a:extLst>
              <a:ext uri="{FF2B5EF4-FFF2-40B4-BE49-F238E27FC236}">
                <a16:creationId xmlns:a16="http://schemas.microsoft.com/office/drawing/2014/main" id="{8A2B210A-47F6-4AEC-A134-4E92C1AF5DA0}"/>
              </a:ext>
            </a:extLst>
          </p:cNvPr>
          <p:cNvSpPr>
            <a:spLocks noGrp="1"/>
          </p:cNvSpPr>
          <p:nvPr>
            <p:ph sz="half" idx="2"/>
          </p:nvPr>
        </p:nvSpPr>
        <p:spPr>
          <a:xfrm>
            <a:off x="6424748" y="1825625"/>
            <a:ext cx="4929051" cy="43513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S"/>
          </a:p>
        </p:txBody>
      </p:sp>
      <p:sp>
        <p:nvSpPr>
          <p:cNvPr id="12" name="Date Placeholder 3">
            <a:extLst>
              <a:ext uri="{FF2B5EF4-FFF2-40B4-BE49-F238E27FC236}">
                <a16:creationId xmlns:a16="http://schemas.microsoft.com/office/drawing/2014/main" id="{91622087-B6CF-4424-B2D8-2FA0C2F1C99C}"/>
              </a:ext>
            </a:extLst>
          </p:cNvPr>
          <p:cNvSpPr>
            <a:spLocks noGrp="1"/>
          </p:cNvSpPr>
          <p:nvPr>
            <p:ph type="dt" sz="half" idx="10"/>
          </p:nvPr>
        </p:nvSpPr>
        <p:spPr>
          <a:xfrm>
            <a:off x="1298845" y="6356350"/>
            <a:ext cx="2743200" cy="365125"/>
          </a:xfrm>
        </p:spPr>
        <p:txBody>
          <a:bodyPr/>
          <a:lstStyle/>
          <a:p>
            <a:endParaRPr lang="en-IS"/>
          </a:p>
        </p:txBody>
      </p:sp>
      <p:sp>
        <p:nvSpPr>
          <p:cNvPr id="13" name="Footer Placeholder 4">
            <a:extLst>
              <a:ext uri="{FF2B5EF4-FFF2-40B4-BE49-F238E27FC236}">
                <a16:creationId xmlns:a16="http://schemas.microsoft.com/office/drawing/2014/main" id="{4B7C7575-C6BC-58E6-3DB6-36056E3F8BEA}"/>
              </a:ext>
            </a:extLst>
          </p:cNvPr>
          <p:cNvSpPr>
            <a:spLocks noGrp="1"/>
          </p:cNvSpPr>
          <p:nvPr>
            <p:ph type="ftr" sz="quarter" idx="11"/>
          </p:nvPr>
        </p:nvSpPr>
        <p:spPr>
          <a:xfrm>
            <a:off x="4268923" y="6356350"/>
            <a:ext cx="4114800" cy="365125"/>
          </a:xfrm>
        </p:spPr>
        <p:txBody>
          <a:bodyPr/>
          <a:lstStyle/>
          <a:p>
            <a:endParaRPr lang="en-IS"/>
          </a:p>
        </p:txBody>
      </p:sp>
      <p:sp>
        <p:nvSpPr>
          <p:cNvPr id="14" name="Slide Number Placeholder 5">
            <a:extLst>
              <a:ext uri="{FF2B5EF4-FFF2-40B4-BE49-F238E27FC236}">
                <a16:creationId xmlns:a16="http://schemas.microsoft.com/office/drawing/2014/main" id="{C9B26919-2018-9743-F28E-AC38569BB9BB}"/>
              </a:ext>
            </a:extLst>
          </p:cNvPr>
          <p:cNvSpPr>
            <a:spLocks noGrp="1"/>
          </p:cNvSpPr>
          <p:nvPr>
            <p:ph type="sldNum" sz="quarter" idx="12"/>
          </p:nvPr>
        </p:nvSpPr>
        <p:spPr>
          <a:xfrm>
            <a:off x="8610600" y="6356350"/>
            <a:ext cx="2743200" cy="365125"/>
          </a:xfrm>
        </p:spPr>
        <p:txBody>
          <a:bodyPr/>
          <a:lstStyle/>
          <a:p>
            <a:fld id="{BB6ED4E6-5AD6-C247-B20E-7862EEC5D883}" type="slidenum">
              <a:rPr lang="en-IS"/>
              <a:t>‹#›</a:t>
            </a:fld>
            <a:endParaRPr lang="en-IS"/>
          </a:p>
        </p:txBody>
      </p:sp>
      <p:pic>
        <p:nvPicPr>
          <p:cNvPr id="6" name="Graphic 5">
            <a:extLst>
              <a:ext uri="{FF2B5EF4-FFF2-40B4-BE49-F238E27FC236}">
                <a16:creationId xmlns:a16="http://schemas.microsoft.com/office/drawing/2014/main" id="{A8DD4438-124B-05E4-672D-55C3F845E13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0008" y="162593"/>
            <a:ext cx="3517592" cy="748025"/>
          </a:xfrm>
          <a:prstGeom prst="rect">
            <a:avLst/>
          </a:prstGeom>
        </p:spPr>
      </p:pic>
    </p:spTree>
    <p:extLst>
      <p:ext uri="{BB962C8B-B14F-4D97-AF65-F5344CB8AC3E}">
        <p14:creationId xmlns:p14="http://schemas.microsoft.com/office/powerpoint/2010/main" val="2942196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2C5D03B3-5EFF-F452-EF6E-A65B7E994B9B}"/>
              </a:ext>
            </a:extLst>
          </p:cNvPr>
          <p:cNvSpPr>
            <a:spLocks noGrp="1"/>
          </p:cNvSpPr>
          <p:nvPr>
            <p:ph type="ctrTitle"/>
          </p:nvPr>
        </p:nvSpPr>
        <p:spPr>
          <a:xfrm>
            <a:off x="1706879" y="582643"/>
            <a:ext cx="8798561" cy="2387600"/>
          </a:xfrm>
        </p:spPr>
        <p:txBody>
          <a:bodyPr lIns="0" tIns="0" rIns="0" bIns="0" anchor="b">
            <a:normAutofit/>
          </a:bodyPr>
          <a:lstStyle>
            <a:lvl1pPr algn="l">
              <a:defRPr sz="2400">
                <a:solidFill>
                  <a:schemeClr val="tx1"/>
                </a:solidFill>
              </a:defRPr>
            </a:lvl1pPr>
          </a:lstStyle>
          <a:p>
            <a:r>
              <a:rPr lang="en-US"/>
              <a:t>Click to edit Master title style</a:t>
            </a:r>
            <a:endParaRPr lang="en-IS"/>
          </a:p>
        </p:txBody>
      </p:sp>
      <p:sp>
        <p:nvSpPr>
          <p:cNvPr id="17" name="Subtitle 2">
            <a:extLst>
              <a:ext uri="{FF2B5EF4-FFF2-40B4-BE49-F238E27FC236}">
                <a16:creationId xmlns:a16="http://schemas.microsoft.com/office/drawing/2014/main" id="{D84CAE1C-9D16-5CF3-5E9F-1628A8B8985E}"/>
              </a:ext>
            </a:extLst>
          </p:cNvPr>
          <p:cNvSpPr>
            <a:spLocks noGrp="1"/>
          </p:cNvSpPr>
          <p:nvPr>
            <p:ph type="subTitle" idx="1"/>
          </p:nvPr>
        </p:nvSpPr>
        <p:spPr>
          <a:xfrm>
            <a:off x="1706879" y="3062318"/>
            <a:ext cx="8798561" cy="1655762"/>
          </a:xfrm>
        </p:spPr>
        <p:txBody>
          <a:bodyPr lIns="0" tIns="0" rIns="0" bIns="0">
            <a:normAutofit/>
          </a:bodyPr>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S"/>
          </a:p>
        </p:txBody>
      </p:sp>
      <p:sp>
        <p:nvSpPr>
          <p:cNvPr id="18" name="Date Placeholder 3">
            <a:extLst>
              <a:ext uri="{FF2B5EF4-FFF2-40B4-BE49-F238E27FC236}">
                <a16:creationId xmlns:a16="http://schemas.microsoft.com/office/drawing/2014/main" id="{A9F991FB-6BDE-B1B6-590B-E37039B82B18}"/>
              </a:ext>
            </a:extLst>
          </p:cNvPr>
          <p:cNvSpPr>
            <a:spLocks noGrp="1"/>
          </p:cNvSpPr>
          <p:nvPr>
            <p:ph type="dt" sz="half" idx="10"/>
          </p:nvPr>
        </p:nvSpPr>
        <p:spPr>
          <a:xfrm>
            <a:off x="1706879" y="6352411"/>
            <a:ext cx="880534" cy="365125"/>
          </a:xfrm>
        </p:spPr>
        <p:txBody>
          <a:bodyPr/>
          <a:lstStyle>
            <a:lvl1pPr>
              <a:defRPr>
                <a:solidFill>
                  <a:schemeClr val="tx1"/>
                </a:solidFill>
              </a:defRPr>
            </a:lvl1pPr>
          </a:lstStyle>
          <a:p>
            <a:endParaRPr lang="en-IS"/>
          </a:p>
        </p:txBody>
      </p:sp>
      <p:sp>
        <p:nvSpPr>
          <p:cNvPr id="19" name="Footer Placeholder 4">
            <a:extLst>
              <a:ext uri="{FF2B5EF4-FFF2-40B4-BE49-F238E27FC236}">
                <a16:creationId xmlns:a16="http://schemas.microsoft.com/office/drawing/2014/main" id="{3A9BEAA5-C242-EC9E-E393-05A7B0ED1B94}"/>
              </a:ext>
            </a:extLst>
          </p:cNvPr>
          <p:cNvSpPr>
            <a:spLocks noGrp="1"/>
          </p:cNvSpPr>
          <p:nvPr>
            <p:ph type="ftr" sz="quarter" idx="11"/>
          </p:nvPr>
        </p:nvSpPr>
        <p:spPr>
          <a:xfrm>
            <a:off x="4941146" y="6356350"/>
            <a:ext cx="2343573" cy="365125"/>
          </a:xfrm>
        </p:spPr>
        <p:txBody>
          <a:bodyPr/>
          <a:lstStyle>
            <a:lvl1pPr>
              <a:defRPr>
                <a:solidFill>
                  <a:schemeClr val="tx1"/>
                </a:solidFill>
              </a:defRPr>
            </a:lvl1pPr>
          </a:lstStyle>
          <a:p>
            <a:endParaRPr lang="en-IS"/>
          </a:p>
        </p:txBody>
      </p:sp>
      <p:sp>
        <p:nvSpPr>
          <p:cNvPr id="20" name="Slide Number Placeholder 5">
            <a:extLst>
              <a:ext uri="{FF2B5EF4-FFF2-40B4-BE49-F238E27FC236}">
                <a16:creationId xmlns:a16="http://schemas.microsoft.com/office/drawing/2014/main" id="{528C4152-B934-F804-701B-140D3DBE1F03}"/>
              </a:ext>
            </a:extLst>
          </p:cNvPr>
          <p:cNvSpPr>
            <a:spLocks noGrp="1"/>
          </p:cNvSpPr>
          <p:nvPr>
            <p:ph type="sldNum" sz="quarter" idx="12"/>
          </p:nvPr>
        </p:nvSpPr>
        <p:spPr>
          <a:xfrm>
            <a:off x="9638451" y="6352410"/>
            <a:ext cx="880534" cy="365125"/>
          </a:xfrm>
        </p:spPr>
        <p:txBody>
          <a:bodyPr/>
          <a:lstStyle>
            <a:lvl1pPr>
              <a:defRPr>
                <a:solidFill>
                  <a:schemeClr val="tx1"/>
                </a:solidFill>
              </a:defRPr>
            </a:lvl1pPr>
          </a:lstStyle>
          <a:p>
            <a:fld id="{BB6ED4E6-5AD6-C247-B20E-7862EEC5D883}" type="slidenum">
              <a:rPr lang="en-IS"/>
              <a:pPr/>
              <a:t>‹#›</a:t>
            </a:fld>
            <a:endParaRPr lang="en-IS"/>
          </a:p>
        </p:txBody>
      </p:sp>
      <p:pic>
        <p:nvPicPr>
          <p:cNvPr id="2" name="Graphic 1">
            <a:extLst>
              <a:ext uri="{FF2B5EF4-FFF2-40B4-BE49-F238E27FC236}">
                <a16:creationId xmlns:a16="http://schemas.microsoft.com/office/drawing/2014/main" id="{D27328FD-0811-CFAF-55D8-A77F900051D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0008" y="162593"/>
            <a:ext cx="3517592" cy="748025"/>
          </a:xfrm>
          <a:prstGeom prst="rect">
            <a:avLst/>
          </a:prstGeom>
        </p:spPr>
      </p:pic>
    </p:spTree>
    <p:extLst>
      <p:ext uri="{BB962C8B-B14F-4D97-AF65-F5344CB8AC3E}">
        <p14:creationId xmlns:p14="http://schemas.microsoft.com/office/powerpoint/2010/main" val="30074743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2F3614C-5001-1287-3DE6-9D49D7F8AA7F}"/>
              </a:ext>
            </a:extLst>
          </p:cNvPr>
          <p:cNvSpPr>
            <a:spLocks noGrp="1"/>
          </p:cNvSpPr>
          <p:nvPr>
            <p:ph type="pic" sz="quarter" idx="13"/>
          </p:nvPr>
        </p:nvSpPr>
        <p:spPr>
          <a:xfrm>
            <a:off x="6096000" y="0"/>
            <a:ext cx="6096000" cy="6858000"/>
          </a:xfrm>
        </p:spPr>
        <p:txBody>
          <a:bodyPr anchor="ctr"/>
          <a:lstStyle>
            <a:lvl1pPr algn="ctr">
              <a:defRPr>
                <a:solidFill>
                  <a:schemeClr val="bg1"/>
                </a:solidFill>
              </a:defRPr>
            </a:lvl1pPr>
          </a:lstStyle>
          <a:p>
            <a:r>
              <a:rPr lang="en-US"/>
              <a:t>Click icon to add picture</a:t>
            </a:r>
            <a:endParaRPr lang="en-IS"/>
          </a:p>
        </p:txBody>
      </p:sp>
      <p:sp>
        <p:nvSpPr>
          <p:cNvPr id="2" name="Title 1">
            <a:extLst>
              <a:ext uri="{FF2B5EF4-FFF2-40B4-BE49-F238E27FC236}">
                <a16:creationId xmlns:a16="http://schemas.microsoft.com/office/drawing/2014/main" id="{E8E444C7-4AB2-6416-15F5-3BD451CA1778}"/>
              </a:ext>
            </a:extLst>
          </p:cNvPr>
          <p:cNvSpPr>
            <a:spLocks noGrp="1"/>
          </p:cNvSpPr>
          <p:nvPr>
            <p:ph type="ctrTitle"/>
          </p:nvPr>
        </p:nvSpPr>
        <p:spPr>
          <a:xfrm>
            <a:off x="1706879" y="582643"/>
            <a:ext cx="4104641" cy="2387600"/>
          </a:xfrm>
        </p:spPr>
        <p:txBody>
          <a:bodyPr lIns="0" tIns="0" rIns="0" bIns="0" anchor="b">
            <a:normAutofit/>
          </a:bodyPr>
          <a:lstStyle>
            <a:lvl1pPr algn="l">
              <a:defRPr sz="2400">
                <a:solidFill>
                  <a:schemeClr val="tx1"/>
                </a:solidFill>
              </a:defRPr>
            </a:lvl1pPr>
          </a:lstStyle>
          <a:p>
            <a:r>
              <a:rPr lang="en-US"/>
              <a:t>Click to edit Master title style</a:t>
            </a:r>
            <a:endParaRPr lang="en-IS"/>
          </a:p>
        </p:txBody>
      </p:sp>
      <p:sp>
        <p:nvSpPr>
          <p:cNvPr id="3" name="Subtitle 2">
            <a:extLst>
              <a:ext uri="{FF2B5EF4-FFF2-40B4-BE49-F238E27FC236}">
                <a16:creationId xmlns:a16="http://schemas.microsoft.com/office/drawing/2014/main" id="{F0D6346D-A055-CF73-B6CC-BDAA7222EA1F}"/>
              </a:ext>
            </a:extLst>
          </p:cNvPr>
          <p:cNvSpPr>
            <a:spLocks noGrp="1"/>
          </p:cNvSpPr>
          <p:nvPr>
            <p:ph type="subTitle" idx="1"/>
          </p:nvPr>
        </p:nvSpPr>
        <p:spPr>
          <a:xfrm>
            <a:off x="1706879" y="3062318"/>
            <a:ext cx="4104641" cy="1655762"/>
          </a:xfrm>
        </p:spPr>
        <p:txBody>
          <a:bodyPr lIns="0" tIns="0" rIns="0" bIns="0">
            <a:normAutofit/>
          </a:bodyPr>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S"/>
          </a:p>
        </p:txBody>
      </p:sp>
      <p:sp>
        <p:nvSpPr>
          <p:cNvPr id="4" name="Date Placeholder 3">
            <a:extLst>
              <a:ext uri="{FF2B5EF4-FFF2-40B4-BE49-F238E27FC236}">
                <a16:creationId xmlns:a16="http://schemas.microsoft.com/office/drawing/2014/main" id="{9F6D8F34-0118-5B39-5679-AD3E7AA66127}"/>
              </a:ext>
            </a:extLst>
          </p:cNvPr>
          <p:cNvSpPr>
            <a:spLocks noGrp="1"/>
          </p:cNvSpPr>
          <p:nvPr>
            <p:ph type="dt" sz="half" idx="10"/>
          </p:nvPr>
        </p:nvSpPr>
        <p:spPr>
          <a:xfrm>
            <a:off x="1706879" y="6352411"/>
            <a:ext cx="880534" cy="365125"/>
          </a:xfrm>
        </p:spPr>
        <p:txBody>
          <a:bodyPr/>
          <a:lstStyle>
            <a:lvl1pPr>
              <a:defRPr>
                <a:solidFill>
                  <a:schemeClr val="tx1"/>
                </a:solidFill>
              </a:defRPr>
            </a:lvl1pPr>
          </a:lstStyle>
          <a:p>
            <a:endParaRPr lang="en-IS"/>
          </a:p>
        </p:txBody>
      </p:sp>
      <p:sp>
        <p:nvSpPr>
          <p:cNvPr id="5" name="Footer Placeholder 4">
            <a:extLst>
              <a:ext uri="{FF2B5EF4-FFF2-40B4-BE49-F238E27FC236}">
                <a16:creationId xmlns:a16="http://schemas.microsoft.com/office/drawing/2014/main" id="{0094C484-6556-08D7-0BD0-6766D1DA7DBE}"/>
              </a:ext>
            </a:extLst>
          </p:cNvPr>
          <p:cNvSpPr>
            <a:spLocks noGrp="1"/>
          </p:cNvSpPr>
          <p:nvPr>
            <p:ph type="ftr" sz="quarter" idx="11"/>
          </p:nvPr>
        </p:nvSpPr>
        <p:spPr>
          <a:xfrm>
            <a:off x="2587412" y="6356350"/>
            <a:ext cx="2343573" cy="365125"/>
          </a:xfrm>
        </p:spPr>
        <p:txBody>
          <a:bodyPr/>
          <a:lstStyle>
            <a:lvl1pPr>
              <a:defRPr>
                <a:solidFill>
                  <a:schemeClr val="tx1"/>
                </a:solidFill>
              </a:defRPr>
            </a:lvl1pPr>
          </a:lstStyle>
          <a:p>
            <a:endParaRPr lang="en-IS"/>
          </a:p>
        </p:txBody>
      </p:sp>
      <p:sp>
        <p:nvSpPr>
          <p:cNvPr id="6" name="Slide Number Placeholder 5">
            <a:extLst>
              <a:ext uri="{FF2B5EF4-FFF2-40B4-BE49-F238E27FC236}">
                <a16:creationId xmlns:a16="http://schemas.microsoft.com/office/drawing/2014/main" id="{DF5AC603-9862-6150-FBBF-1D7DB6122659}"/>
              </a:ext>
            </a:extLst>
          </p:cNvPr>
          <p:cNvSpPr>
            <a:spLocks noGrp="1"/>
          </p:cNvSpPr>
          <p:nvPr>
            <p:ph type="sldNum" sz="quarter" idx="12"/>
          </p:nvPr>
        </p:nvSpPr>
        <p:spPr>
          <a:xfrm>
            <a:off x="4930986" y="6352410"/>
            <a:ext cx="880534" cy="365125"/>
          </a:xfrm>
        </p:spPr>
        <p:txBody>
          <a:bodyPr/>
          <a:lstStyle>
            <a:lvl1pPr>
              <a:defRPr>
                <a:solidFill>
                  <a:schemeClr val="tx1"/>
                </a:solidFill>
              </a:defRPr>
            </a:lvl1pPr>
          </a:lstStyle>
          <a:p>
            <a:fld id="{BB6ED4E6-5AD6-C247-B20E-7862EEC5D883}" type="slidenum">
              <a:rPr lang="en-IS"/>
              <a:pPr/>
              <a:t>‹#›</a:t>
            </a:fld>
            <a:endParaRPr lang="en-IS"/>
          </a:p>
        </p:txBody>
      </p:sp>
      <p:pic>
        <p:nvPicPr>
          <p:cNvPr id="7" name="Graphic 6">
            <a:extLst>
              <a:ext uri="{FF2B5EF4-FFF2-40B4-BE49-F238E27FC236}">
                <a16:creationId xmlns:a16="http://schemas.microsoft.com/office/drawing/2014/main" id="{50C9BC94-4372-78A0-8B0A-06F5A079858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0008" y="162593"/>
            <a:ext cx="3517592" cy="748025"/>
          </a:xfrm>
          <a:prstGeom prst="rect">
            <a:avLst/>
          </a:prstGeom>
        </p:spPr>
      </p:pic>
    </p:spTree>
    <p:extLst>
      <p:ext uri="{BB962C8B-B14F-4D97-AF65-F5344CB8AC3E}">
        <p14:creationId xmlns:p14="http://schemas.microsoft.com/office/powerpoint/2010/main" val="16908856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5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4E3FC-B46B-750A-56AE-1EB394606231}"/>
              </a:ext>
            </a:extLst>
          </p:cNvPr>
          <p:cNvSpPr>
            <a:spLocks noGrp="1"/>
          </p:cNvSpPr>
          <p:nvPr>
            <p:ph type="title"/>
          </p:nvPr>
        </p:nvSpPr>
        <p:spPr>
          <a:xfrm>
            <a:off x="1298844" y="365125"/>
            <a:ext cx="10054956" cy="1325563"/>
          </a:xfrm>
        </p:spPr>
        <p:txBody>
          <a:bodyPr lIns="0" tIns="0" rIns="0" bIns="0" anchor="b"/>
          <a:lstStyle>
            <a:lvl1pPr>
              <a:defRPr b="0"/>
            </a:lvl1pPr>
          </a:lstStyle>
          <a:p>
            <a:r>
              <a:rPr lang="en-US"/>
              <a:t>Click to edit Master title style</a:t>
            </a:r>
            <a:endParaRPr lang="en-IS"/>
          </a:p>
        </p:txBody>
      </p:sp>
      <p:sp>
        <p:nvSpPr>
          <p:cNvPr id="3" name="Content Placeholder 2">
            <a:extLst>
              <a:ext uri="{FF2B5EF4-FFF2-40B4-BE49-F238E27FC236}">
                <a16:creationId xmlns:a16="http://schemas.microsoft.com/office/drawing/2014/main" id="{AB01A156-93E9-8712-3AD6-A5C3646654D8}"/>
              </a:ext>
            </a:extLst>
          </p:cNvPr>
          <p:cNvSpPr>
            <a:spLocks noGrp="1"/>
          </p:cNvSpPr>
          <p:nvPr>
            <p:ph sz="half" idx="1"/>
          </p:nvPr>
        </p:nvSpPr>
        <p:spPr>
          <a:xfrm>
            <a:off x="1298844" y="1825625"/>
            <a:ext cx="4929051" cy="43513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S"/>
          </a:p>
        </p:txBody>
      </p:sp>
      <p:sp>
        <p:nvSpPr>
          <p:cNvPr id="4" name="Content Placeholder 3">
            <a:extLst>
              <a:ext uri="{FF2B5EF4-FFF2-40B4-BE49-F238E27FC236}">
                <a16:creationId xmlns:a16="http://schemas.microsoft.com/office/drawing/2014/main" id="{8A2B210A-47F6-4AEC-A134-4E92C1AF5DA0}"/>
              </a:ext>
            </a:extLst>
          </p:cNvPr>
          <p:cNvSpPr>
            <a:spLocks noGrp="1"/>
          </p:cNvSpPr>
          <p:nvPr>
            <p:ph sz="half" idx="2"/>
          </p:nvPr>
        </p:nvSpPr>
        <p:spPr>
          <a:xfrm>
            <a:off x="6424748" y="1825625"/>
            <a:ext cx="4929051" cy="43513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S"/>
          </a:p>
        </p:txBody>
      </p:sp>
      <p:sp>
        <p:nvSpPr>
          <p:cNvPr id="12" name="Date Placeholder 3">
            <a:extLst>
              <a:ext uri="{FF2B5EF4-FFF2-40B4-BE49-F238E27FC236}">
                <a16:creationId xmlns:a16="http://schemas.microsoft.com/office/drawing/2014/main" id="{91622087-B6CF-4424-B2D8-2FA0C2F1C99C}"/>
              </a:ext>
            </a:extLst>
          </p:cNvPr>
          <p:cNvSpPr>
            <a:spLocks noGrp="1"/>
          </p:cNvSpPr>
          <p:nvPr>
            <p:ph type="dt" sz="half" idx="10"/>
          </p:nvPr>
        </p:nvSpPr>
        <p:spPr>
          <a:xfrm>
            <a:off x="1298845" y="6356350"/>
            <a:ext cx="2743200" cy="365125"/>
          </a:xfrm>
        </p:spPr>
        <p:txBody>
          <a:bodyPr/>
          <a:lstStyle/>
          <a:p>
            <a:endParaRPr lang="en-IS"/>
          </a:p>
        </p:txBody>
      </p:sp>
      <p:sp>
        <p:nvSpPr>
          <p:cNvPr id="13" name="Footer Placeholder 4">
            <a:extLst>
              <a:ext uri="{FF2B5EF4-FFF2-40B4-BE49-F238E27FC236}">
                <a16:creationId xmlns:a16="http://schemas.microsoft.com/office/drawing/2014/main" id="{4B7C7575-C6BC-58E6-3DB6-36056E3F8BEA}"/>
              </a:ext>
            </a:extLst>
          </p:cNvPr>
          <p:cNvSpPr>
            <a:spLocks noGrp="1"/>
          </p:cNvSpPr>
          <p:nvPr>
            <p:ph type="ftr" sz="quarter" idx="11"/>
          </p:nvPr>
        </p:nvSpPr>
        <p:spPr>
          <a:xfrm>
            <a:off x="4268923" y="6356350"/>
            <a:ext cx="4114800" cy="365125"/>
          </a:xfrm>
        </p:spPr>
        <p:txBody>
          <a:bodyPr/>
          <a:lstStyle/>
          <a:p>
            <a:endParaRPr lang="en-IS"/>
          </a:p>
        </p:txBody>
      </p:sp>
      <p:sp>
        <p:nvSpPr>
          <p:cNvPr id="14" name="Slide Number Placeholder 5">
            <a:extLst>
              <a:ext uri="{FF2B5EF4-FFF2-40B4-BE49-F238E27FC236}">
                <a16:creationId xmlns:a16="http://schemas.microsoft.com/office/drawing/2014/main" id="{C9B26919-2018-9743-F28E-AC38569BB9BB}"/>
              </a:ext>
            </a:extLst>
          </p:cNvPr>
          <p:cNvSpPr>
            <a:spLocks noGrp="1"/>
          </p:cNvSpPr>
          <p:nvPr>
            <p:ph type="sldNum" sz="quarter" idx="12"/>
          </p:nvPr>
        </p:nvSpPr>
        <p:spPr>
          <a:xfrm>
            <a:off x="8610600" y="6356350"/>
            <a:ext cx="2743200" cy="365125"/>
          </a:xfrm>
        </p:spPr>
        <p:txBody>
          <a:bodyPr/>
          <a:lstStyle/>
          <a:p>
            <a:fld id="{BB6ED4E6-5AD6-C247-B20E-7862EEC5D883}" type="slidenum">
              <a:rPr lang="en-IS"/>
              <a:t>‹#›</a:t>
            </a:fld>
            <a:endParaRPr lang="en-IS"/>
          </a:p>
        </p:txBody>
      </p:sp>
      <p:pic>
        <p:nvPicPr>
          <p:cNvPr id="6" name="Graphic 5">
            <a:extLst>
              <a:ext uri="{FF2B5EF4-FFF2-40B4-BE49-F238E27FC236}">
                <a16:creationId xmlns:a16="http://schemas.microsoft.com/office/drawing/2014/main" id="{DE6BEAB2-9C34-CE8B-F32F-048E26B7E25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0008" y="162593"/>
            <a:ext cx="3517592" cy="748025"/>
          </a:xfrm>
          <a:prstGeom prst="rect">
            <a:avLst/>
          </a:prstGeom>
        </p:spPr>
      </p:pic>
    </p:spTree>
    <p:extLst>
      <p:ext uri="{BB962C8B-B14F-4D97-AF65-F5344CB8AC3E}">
        <p14:creationId xmlns:p14="http://schemas.microsoft.com/office/powerpoint/2010/main" val="260598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2C5D03B3-5EFF-F452-EF6E-A65B7E994B9B}"/>
              </a:ext>
            </a:extLst>
          </p:cNvPr>
          <p:cNvSpPr>
            <a:spLocks noGrp="1"/>
          </p:cNvSpPr>
          <p:nvPr>
            <p:ph type="ctrTitle"/>
          </p:nvPr>
        </p:nvSpPr>
        <p:spPr>
          <a:xfrm>
            <a:off x="1706879" y="582643"/>
            <a:ext cx="8798561" cy="2387600"/>
          </a:xfrm>
        </p:spPr>
        <p:txBody>
          <a:bodyPr lIns="0" tIns="0" rIns="0" bIns="0" anchor="b">
            <a:normAutofit/>
          </a:bodyPr>
          <a:lstStyle>
            <a:lvl1pPr algn="l">
              <a:defRPr sz="2400">
                <a:solidFill>
                  <a:schemeClr val="bg2"/>
                </a:solidFill>
              </a:defRPr>
            </a:lvl1pPr>
          </a:lstStyle>
          <a:p>
            <a:r>
              <a:rPr lang="en-US"/>
              <a:t>Click to edit Master title style</a:t>
            </a:r>
            <a:endParaRPr lang="en-IS"/>
          </a:p>
        </p:txBody>
      </p:sp>
      <p:sp>
        <p:nvSpPr>
          <p:cNvPr id="17" name="Subtitle 2">
            <a:extLst>
              <a:ext uri="{FF2B5EF4-FFF2-40B4-BE49-F238E27FC236}">
                <a16:creationId xmlns:a16="http://schemas.microsoft.com/office/drawing/2014/main" id="{D84CAE1C-9D16-5CF3-5E9F-1628A8B8985E}"/>
              </a:ext>
            </a:extLst>
          </p:cNvPr>
          <p:cNvSpPr>
            <a:spLocks noGrp="1"/>
          </p:cNvSpPr>
          <p:nvPr>
            <p:ph type="subTitle" idx="1"/>
          </p:nvPr>
        </p:nvSpPr>
        <p:spPr>
          <a:xfrm>
            <a:off x="1706879" y="3062318"/>
            <a:ext cx="8798561" cy="1655762"/>
          </a:xfrm>
        </p:spPr>
        <p:txBody>
          <a:bodyPr lIns="0" tIns="0" rIns="0" bIns="0">
            <a:normAutofit/>
          </a:bodyPr>
          <a:lstStyle>
            <a:lvl1pPr marL="0" indent="0" algn="l">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S"/>
          </a:p>
        </p:txBody>
      </p:sp>
      <p:sp>
        <p:nvSpPr>
          <p:cNvPr id="18" name="Date Placeholder 3">
            <a:extLst>
              <a:ext uri="{FF2B5EF4-FFF2-40B4-BE49-F238E27FC236}">
                <a16:creationId xmlns:a16="http://schemas.microsoft.com/office/drawing/2014/main" id="{A9F991FB-6BDE-B1B6-590B-E37039B82B18}"/>
              </a:ext>
            </a:extLst>
          </p:cNvPr>
          <p:cNvSpPr>
            <a:spLocks noGrp="1"/>
          </p:cNvSpPr>
          <p:nvPr>
            <p:ph type="dt" sz="half" idx="10"/>
          </p:nvPr>
        </p:nvSpPr>
        <p:spPr>
          <a:xfrm>
            <a:off x="1706879" y="6352411"/>
            <a:ext cx="880534" cy="365125"/>
          </a:xfrm>
        </p:spPr>
        <p:txBody>
          <a:bodyPr/>
          <a:lstStyle>
            <a:lvl1pPr>
              <a:defRPr>
                <a:solidFill>
                  <a:schemeClr val="bg2"/>
                </a:solidFill>
              </a:defRPr>
            </a:lvl1pPr>
          </a:lstStyle>
          <a:p>
            <a:endParaRPr lang="en-IS"/>
          </a:p>
        </p:txBody>
      </p:sp>
      <p:sp>
        <p:nvSpPr>
          <p:cNvPr id="19" name="Footer Placeholder 4">
            <a:extLst>
              <a:ext uri="{FF2B5EF4-FFF2-40B4-BE49-F238E27FC236}">
                <a16:creationId xmlns:a16="http://schemas.microsoft.com/office/drawing/2014/main" id="{3A9BEAA5-C242-EC9E-E393-05A7B0ED1B94}"/>
              </a:ext>
            </a:extLst>
          </p:cNvPr>
          <p:cNvSpPr>
            <a:spLocks noGrp="1"/>
          </p:cNvSpPr>
          <p:nvPr>
            <p:ph type="ftr" sz="quarter" idx="11"/>
          </p:nvPr>
        </p:nvSpPr>
        <p:spPr>
          <a:xfrm>
            <a:off x="4941146" y="6356350"/>
            <a:ext cx="2343573" cy="365125"/>
          </a:xfrm>
        </p:spPr>
        <p:txBody>
          <a:bodyPr/>
          <a:lstStyle>
            <a:lvl1pPr>
              <a:defRPr>
                <a:solidFill>
                  <a:schemeClr val="bg2"/>
                </a:solidFill>
              </a:defRPr>
            </a:lvl1pPr>
          </a:lstStyle>
          <a:p>
            <a:endParaRPr lang="en-IS"/>
          </a:p>
        </p:txBody>
      </p:sp>
      <p:sp>
        <p:nvSpPr>
          <p:cNvPr id="20" name="Slide Number Placeholder 5">
            <a:extLst>
              <a:ext uri="{FF2B5EF4-FFF2-40B4-BE49-F238E27FC236}">
                <a16:creationId xmlns:a16="http://schemas.microsoft.com/office/drawing/2014/main" id="{528C4152-B934-F804-701B-140D3DBE1F03}"/>
              </a:ext>
            </a:extLst>
          </p:cNvPr>
          <p:cNvSpPr>
            <a:spLocks noGrp="1"/>
          </p:cNvSpPr>
          <p:nvPr>
            <p:ph type="sldNum" sz="quarter" idx="12"/>
          </p:nvPr>
        </p:nvSpPr>
        <p:spPr>
          <a:xfrm>
            <a:off x="9638451" y="6352410"/>
            <a:ext cx="880534" cy="365125"/>
          </a:xfrm>
        </p:spPr>
        <p:txBody>
          <a:bodyPr/>
          <a:lstStyle>
            <a:lvl1pPr>
              <a:defRPr>
                <a:solidFill>
                  <a:schemeClr val="bg2"/>
                </a:solidFill>
              </a:defRPr>
            </a:lvl1pPr>
          </a:lstStyle>
          <a:p>
            <a:fld id="{BB6ED4E6-5AD6-C247-B20E-7862EEC5D883}" type="slidenum">
              <a:rPr lang="en-IS"/>
              <a:pPr/>
              <a:t>‹#›</a:t>
            </a:fld>
            <a:endParaRPr lang="en-IS"/>
          </a:p>
        </p:txBody>
      </p:sp>
      <p:pic>
        <p:nvPicPr>
          <p:cNvPr id="7" name="Picture 6">
            <a:extLst>
              <a:ext uri="{FF2B5EF4-FFF2-40B4-BE49-F238E27FC236}">
                <a16:creationId xmlns:a16="http://schemas.microsoft.com/office/drawing/2014/main" id="{50D8FC1F-4A84-FF36-D038-495EA8B7DA8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35870" y="156275"/>
            <a:ext cx="3538280" cy="752425"/>
          </a:xfrm>
          <a:prstGeom prst="rect">
            <a:avLst/>
          </a:prstGeom>
        </p:spPr>
      </p:pic>
    </p:spTree>
    <p:extLst>
      <p:ext uri="{BB962C8B-B14F-4D97-AF65-F5344CB8AC3E}">
        <p14:creationId xmlns:p14="http://schemas.microsoft.com/office/powerpoint/2010/main" val="38678706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444C7-4AB2-6416-15F5-3BD451CA1778}"/>
              </a:ext>
            </a:extLst>
          </p:cNvPr>
          <p:cNvSpPr>
            <a:spLocks noGrp="1"/>
          </p:cNvSpPr>
          <p:nvPr>
            <p:ph type="ctrTitle"/>
          </p:nvPr>
        </p:nvSpPr>
        <p:spPr>
          <a:xfrm>
            <a:off x="1706879" y="582643"/>
            <a:ext cx="4104641" cy="2387600"/>
          </a:xfrm>
        </p:spPr>
        <p:txBody>
          <a:bodyPr lIns="0" tIns="0" rIns="0" bIns="0" anchor="b">
            <a:normAutofit/>
          </a:bodyPr>
          <a:lstStyle>
            <a:lvl1pPr algn="l">
              <a:defRPr sz="2400">
                <a:solidFill>
                  <a:schemeClr val="bg2"/>
                </a:solidFill>
              </a:defRPr>
            </a:lvl1pPr>
          </a:lstStyle>
          <a:p>
            <a:r>
              <a:rPr lang="en-US"/>
              <a:t>Click to edit Master title style</a:t>
            </a:r>
            <a:endParaRPr lang="en-IS"/>
          </a:p>
        </p:txBody>
      </p:sp>
      <p:sp>
        <p:nvSpPr>
          <p:cNvPr id="3" name="Subtitle 2">
            <a:extLst>
              <a:ext uri="{FF2B5EF4-FFF2-40B4-BE49-F238E27FC236}">
                <a16:creationId xmlns:a16="http://schemas.microsoft.com/office/drawing/2014/main" id="{F0D6346D-A055-CF73-B6CC-BDAA7222EA1F}"/>
              </a:ext>
            </a:extLst>
          </p:cNvPr>
          <p:cNvSpPr>
            <a:spLocks noGrp="1"/>
          </p:cNvSpPr>
          <p:nvPr>
            <p:ph type="subTitle" idx="1"/>
          </p:nvPr>
        </p:nvSpPr>
        <p:spPr>
          <a:xfrm>
            <a:off x="1706879" y="3062318"/>
            <a:ext cx="4104641" cy="1655762"/>
          </a:xfrm>
        </p:spPr>
        <p:txBody>
          <a:bodyPr lIns="0" tIns="0" rIns="0" bIns="0">
            <a:normAutofit/>
          </a:bodyPr>
          <a:lstStyle>
            <a:lvl1pPr marL="0" indent="0" algn="l">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S"/>
          </a:p>
        </p:txBody>
      </p:sp>
      <p:sp>
        <p:nvSpPr>
          <p:cNvPr id="4" name="Date Placeholder 3">
            <a:extLst>
              <a:ext uri="{FF2B5EF4-FFF2-40B4-BE49-F238E27FC236}">
                <a16:creationId xmlns:a16="http://schemas.microsoft.com/office/drawing/2014/main" id="{9F6D8F34-0118-5B39-5679-AD3E7AA66127}"/>
              </a:ext>
            </a:extLst>
          </p:cNvPr>
          <p:cNvSpPr>
            <a:spLocks noGrp="1"/>
          </p:cNvSpPr>
          <p:nvPr>
            <p:ph type="dt" sz="half" idx="10"/>
          </p:nvPr>
        </p:nvSpPr>
        <p:spPr>
          <a:xfrm>
            <a:off x="1706879" y="6352411"/>
            <a:ext cx="880534" cy="365125"/>
          </a:xfrm>
        </p:spPr>
        <p:txBody>
          <a:bodyPr/>
          <a:lstStyle>
            <a:lvl1pPr>
              <a:defRPr>
                <a:solidFill>
                  <a:schemeClr val="bg2"/>
                </a:solidFill>
              </a:defRPr>
            </a:lvl1pPr>
          </a:lstStyle>
          <a:p>
            <a:endParaRPr lang="en-IS"/>
          </a:p>
        </p:txBody>
      </p:sp>
      <p:sp>
        <p:nvSpPr>
          <p:cNvPr id="5" name="Footer Placeholder 4">
            <a:extLst>
              <a:ext uri="{FF2B5EF4-FFF2-40B4-BE49-F238E27FC236}">
                <a16:creationId xmlns:a16="http://schemas.microsoft.com/office/drawing/2014/main" id="{0094C484-6556-08D7-0BD0-6766D1DA7DBE}"/>
              </a:ext>
            </a:extLst>
          </p:cNvPr>
          <p:cNvSpPr>
            <a:spLocks noGrp="1"/>
          </p:cNvSpPr>
          <p:nvPr>
            <p:ph type="ftr" sz="quarter" idx="11"/>
          </p:nvPr>
        </p:nvSpPr>
        <p:spPr>
          <a:xfrm>
            <a:off x="2587412" y="6356350"/>
            <a:ext cx="2343573" cy="365125"/>
          </a:xfrm>
        </p:spPr>
        <p:txBody>
          <a:bodyPr/>
          <a:lstStyle>
            <a:lvl1pPr>
              <a:defRPr>
                <a:solidFill>
                  <a:schemeClr val="bg2"/>
                </a:solidFill>
              </a:defRPr>
            </a:lvl1pPr>
          </a:lstStyle>
          <a:p>
            <a:endParaRPr lang="en-IS"/>
          </a:p>
        </p:txBody>
      </p:sp>
      <p:sp>
        <p:nvSpPr>
          <p:cNvPr id="6" name="Slide Number Placeholder 5">
            <a:extLst>
              <a:ext uri="{FF2B5EF4-FFF2-40B4-BE49-F238E27FC236}">
                <a16:creationId xmlns:a16="http://schemas.microsoft.com/office/drawing/2014/main" id="{DF5AC603-9862-6150-FBBF-1D7DB6122659}"/>
              </a:ext>
            </a:extLst>
          </p:cNvPr>
          <p:cNvSpPr>
            <a:spLocks noGrp="1"/>
          </p:cNvSpPr>
          <p:nvPr>
            <p:ph type="sldNum" sz="quarter" idx="12"/>
          </p:nvPr>
        </p:nvSpPr>
        <p:spPr>
          <a:xfrm>
            <a:off x="4930986" y="6352410"/>
            <a:ext cx="880534" cy="365125"/>
          </a:xfrm>
        </p:spPr>
        <p:txBody>
          <a:bodyPr/>
          <a:lstStyle>
            <a:lvl1pPr>
              <a:defRPr>
                <a:solidFill>
                  <a:schemeClr val="bg2"/>
                </a:solidFill>
              </a:defRPr>
            </a:lvl1pPr>
          </a:lstStyle>
          <a:p>
            <a:fld id="{BB6ED4E6-5AD6-C247-B20E-7862EEC5D883}" type="slidenum">
              <a:rPr lang="en-IS"/>
              <a:pPr/>
              <a:t>‹#›</a:t>
            </a:fld>
            <a:endParaRPr lang="en-IS"/>
          </a:p>
        </p:txBody>
      </p:sp>
      <p:pic>
        <p:nvPicPr>
          <p:cNvPr id="7" name="Picture 6">
            <a:extLst>
              <a:ext uri="{FF2B5EF4-FFF2-40B4-BE49-F238E27FC236}">
                <a16:creationId xmlns:a16="http://schemas.microsoft.com/office/drawing/2014/main" id="{E1FB0118-AFDD-BB87-697F-67B6A19CC38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35870" y="156275"/>
            <a:ext cx="3538280" cy="752425"/>
          </a:xfrm>
          <a:prstGeom prst="rect">
            <a:avLst/>
          </a:prstGeom>
        </p:spPr>
      </p:pic>
    </p:spTree>
    <p:extLst>
      <p:ext uri="{BB962C8B-B14F-4D97-AF65-F5344CB8AC3E}">
        <p14:creationId xmlns:p14="http://schemas.microsoft.com/office/powerpoint/2010/main" val="5218624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6152C-9A59-9BC5-06D5-B46AA7BBA512}"/>
              </a:ext>
            </a:extLst>
          </p:cNvPr>
          <p:cNvSpPr>
            <a:spLocks noGrp="1"/>
          </p:cNvSpPr>
          <p:nvPr>
            <p:ph type="title"/>
          </p:nvPr>
        </p:nvSpPr>
        <p:spPr>
          <a:xfrm>
            <a:off x="1300480" y="365125"/>
            <a:ext cx="10053319" cy="1325563"/>
          </a:xfrm>
        </p:spPr>
        <p:txBody>
          <a:bodyPr lIns="0" tIns="0" rIns="0" bIns="0" anchor="b"/>
          <a:lstStyle/>
          <a:p>
            <a:r>
              <a:rPr lang="en-US"/>
              <a:t>Click to edit Master title style</a:t>
            </a:r>
            <a:endParaRPr lang="en-IS"/>
          </a:p>
        </p:txBody>
      </p:sp>
      <p:sp>
        <p:nvSpPr>
          <p:cNvPr id="3" name="Content Placeholder 2">
            <a:extLst>
              <a:ext uri="{FF2B5EF4-FFF2-40B4-BE49-F238E27FC236}">
                <a16:creationId xmlns:a16="http://schemas.microsoft.com/office/drawing/2014/main" id="{9BBAEA2E-DBD6-B1B1-1BC5-F278B5696168}"/>
              </a:ext>
            </a:extLst>
          </p:cNvPr>
          <p:cNvSpPr>
            <a:spLocks noGrp="1"/>
          </p:cNvSpPr>
          <p:nvPr>
            <p:ph idx="1"/>
          </p:nvPr>
        </p:nvSpPr>
        <p:spPr>
          <a:xfrm>
            <a:off x="1300480" y="1825625"/>
            <a:ext cx="10053319" cy="4351338"/>
          </a:xfrm>
        </p:spPr>
        <p:txBody>
          <a:bodyPr lIns="0" tIns="0" rIns="0" bIns="0"/>
          <a:lstStyle>
            <a:lvl2pPr>
              <a:defRPr sz="1400" i="1"/>
            </a:lvl2pPr>
            <a:lvl3pPr>
              <a:defRPr sz="1200"/>
            </a:lvl3pPr>
            <a:lvl4pPr>
              <a:defRPr sz="1100" i="1"/>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S"/>
          </a:p>
        </p:txBody>
      </p:sp>
      <p:sp>
        <p:nvSpPr>
          <p:cNvPr id="4" name="Date Placeholder 3">
            <a:extLst>
              <a:ext uri="{FF2B5EF4-FFF2-40B4-BE49-F238E27FC236}">
                <a16:creationId xmlns:a16="http://schemas.microsoft.com/office/drawing/2014/main" id="{C873E4E1-D2F9-9E13-EE54-4F9D8E21EF38}"/>
              </a:ext>
            </a:extLst>
          </p:cNvPr>
          <p:cNvSpPr>
            <a:spLocks noGrp="1"/>
          </p:cNvSpPr>
          <p:nvPr>
            <p:ph type="dt" sz="half" idx="10"/>
          </p:nvPr>
        </p:nvSpPr>
        <p:spPr>
          <a:xfrm>
            <a:off x="1298845" y="6356350"/>
            <a:ext cx="2743200" cy="365125"/>
          </a:xfrm>
        </p:spPr>
        <p:txBody>
          <a:bodyPr/>
          <a:lstStyle/>
          <a:p>
            <a:endParaRPr lang="en-IS"/>
          </a:p>
        </p:txBody>
      </p:sp>
      <p:sp>
        <p:nvSpPr>
          <p:cNvPr id="5" name="Footer Placeholder 4">
            <a:extLst>
              <a:ext uri="{FF2B5EF4-FFF2-40B4-BE49-F238E27FC236}">
                <a16:creationId xmlns:a16="http://schemas.microsoft.com/office/drawing/2014/main" id="{B4DD2E1E-5033-F86F-8BA3-B107D33456F0}"/>
              </a:ext>
            </a:extLst>
          </p:cNvPr>
          <p:cNvSpPr>
            <a:spLocks noGrp="1"/>
          </p:cNvSpPr>
          <p:nvPr>
            <p:ph type="ftr" sz="quarter" idx="11"/>
          </p:nvPr>
        </p:nvSpPr>
        <p:spPr>
          <a:xfrm>
            <a:off x="4268923" y="6356350"/>
            <a:ext cx="4114800" cy="365125"/>
          </a:xfrm>
        </p:spPr>
        <p:txBody>
          <a:bodyPr/>
          <a:lstStyle/>
          <a:p>
            <a:endParaRPr lang="en-IS"/>
          </a:p>
        </p:txBody>
      </p:sp>
      <p:sp>
        <p:nvSpPr>
          <p:cNvPr id="6" name="Slide Number Placeholder 5">
            <a:extLst>
              <a:ext uri="{FF2B5EF4-FFF2-40B4-BE49-F238E27FC236}">
                <a16:creationId xmlns:a16="http://schemas.microsoft.com/office/drawing/2014/main" id="{77BD4702-4D16-CF9E-29DF-3B0F6AA67DBE}"/>
              </a:ext>
            </a:extLst>
          </p:cNvPr>
          <p:cNvSpPr>
            <a:spLocks noGrp="1"/>
          </p:cNvSpPr>
          <p:nvPr>
            <p:ph type="sldNum" sz="quarter" idx="12"/>
          </p:nvPr>
        </p:nvSpPr>
        <p:spPr/>
        <p:txBody>
          <a:bodyPr/>
          <a:lstStyle/>
          <a:p>
            <a:fld id="{BB6ED4E6-5AD6-C247-B20E-7862EEC5D883}" type="slidenum">
              <a:rPr lang="en-IS"/>
              <a:t>‹#›</a:t>
            </a:fld>
            <a:endParaRPr lang="en-IS"/>
          </a:p>
        </p:txBody>
      </p:sp>
      <p:pic>
        <p:nvPicPr>
          <p:cNvPr id="8" name="Picture 7">
            <a:extLst>
              <a:ext uri="{FF2B5EF4-FFF2-40B4-BE49-F238E27FC236}">
                <a16:creationId xmlns:a16="http://schemas.microsoft.com/office/drawing/2014/main" id="{75A79B1B-5EA5-6DC5-E4A2-717B69EC6D4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85816" y="185738"/>
            <a:ext cx="2917852" cy="620490"/>
          </a:xfrm>
          <a:prstGeom prst="rect">
            <a:avLst/>
          </a:prstGeom>
        </p:spPr>
      </p:pic>
    </p:spTree>
    <p:extLst>
      <p:ext uri="{BB962C8B-B14F-4D97-AF65-F5344CB8AC3E}">
        <p14:creationId xmlns:p14="http://schemas.microsoft.com/office/powerpoint/2010/main" val="979999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4BA6880-4DCD-A4AA-D267-33ACF87D3416}"/>
              </a:ext>
            </a:extLst>
          </p:cNvPr>
          <p:cNvSpPr>
            <a:spLocks noGrp="1"/>
          </p:cNvSpPr>
          <p:nvPr>
            <p:ph type="title"/>
          </p:nvPr>
        </p:nvSpPr>
        <p:spPr>
          <a:xfrm>
            <a:off x="1300480" y="136525"/>
            <a:ext cx="10053319" cy="985203"/>
          </a:xfrm>
        </p:spPr>
        <p:txBody>
          <a:bodyPr lIns="0" tIns="0" rIns="0" bIns="0" anchor="b"/>
          <a:lstStyle/>
          <a:p>
            <a:r>
              <a:rPr lang="en-US"/>
              <a:t>Click to edit Master title style</a:t>
            </a:r>
            <a:endParaRPr lang="en-IS"/>
          </a:p>
        </p:txBody>
      </p:sp>
      <p:sp>
        <p:nvSpPr>
          <p:cNvPr id="9" name="Content Placeholder 2">
            <a:extLst>
              <a:ext uri="{FF2B5EF4-FFF2-40B4-BE49-F238E27FC236}">
                <a16:creationId xmlns:a16="http://schemas.microsoft.com/office/drawing/2014/main" id="{3BAC5ECE-313A-F0E1-DCB5-3993CDA08411}"/>
              </a:ext>
            </a:extLst>
          </p:cNvPr>
          <p:cNvSpPr>
            <a:spLocks noGrp="1"/>
          </p:cNvSpPr>
          <p:nvPr>
            <p:ph idx="1"/>
          </p:nvPr>
        </p:nvSpPr>
        <p:spPr>
          <a:xfrm>
            <a:off x="1300480" y="1256665"/>
            <a:ext cx="10053319" cy="4351338"/>
          </a:xfrm>
        </p:spPr>
        <p:txBody>
          <a:bodyPr lIns="0" tIns="0" rIns="0" bIns="0"/>
          <a:lstStyle>
            <a:lvl2pPr>
              <a:defRPr sz="1400" i="1"/>
            </a:lvl2pPr>
            <a:lvl3pPr>
              <a:defRPr sz="1200"/>
            </a:lvl3pPr>
            <a:lvl4pPr>
              <a:defRPr sz="1100" i="1"/>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S"/>
          </a:p>
        </p:txBody>
      </p:sp>
      <p:sp>
        <p:nvSpPr>
          <p:cNvPr id="10" name="Date Placeholder 3">
            <a:extLst>
              <a:ext uri="{FF2B5EF4-FFF2-40B4-BE49-F238E27FC236}">
                <a16:creationId xmlns:a16="http://schemas.microsoft.com/office/drawing/2014/main" id="{B9EDD18A-A93F-3473-FD60-85DD10BE8242}"/>
              </a:ext>
            </a:extLst>
          </p:cNvPr>
          <p:cNvSpPr>
            <a:spLocks noGrp="1"/>
          </p:cNvSpPr>
          <p:nvPr>
            <p:ph type="dt" sz="half" idx="10"/>
          </p:nvPr>
        </p:nvSpPr>
        <p:spPr>
          <a:xfrm>
            <a:off x="1298845" y="6356350"/>
            <a:ext cx="2743200" cy="365125"/>
          </a:xfrm>
        </p:spPr>
        <p:txBody>
          <a:bodyPr/>
          <a:lstStyle/>
          <a:p>
            <a:endParaRPr lang="en-IS"/>
          </a:p>
        </p:txBody>
      </p:sp>
      <p:sp>
        <p:nvSpPr>
          <p:cNvPr id="11" name="Footer Placeholder 4">
            <a:extLst>
              <a:ext uri="{FF2B5EF4-FFF2-40B4-BE49-F238E27FC236}">
                <a16:creationId xmlns:a16="http://schemas.microsoft.com/office/drawing/2014/main" id="{519C5212-8208-34DA-FD5E-22A05ABB0511}"/>
              </a:ext>
            </a:extLst>
          </p:cNvPr>
          <p:cNvSpPr>
            <a:spLocks noGrp="1"/>
          </p:cNvSpPr>
          <p:nvPr>
            <p:ph type="ftr" sz="quarter" idx="11"/>
          </p:nvPr>
        </p:nvSpPr>
        <p:spPr>
          <a:xfrm>
            <a:off x="4268923" y="6356350"/>
            <a:ext cx="4114800" cy="365125"/>
          </a:xfrm>
        </p:spPr>
        <p:txBody>
          <a:bodyPr/>
          <a:lstStyle/>
          <a:p>
            <a:endParaRPr lang="en-IS"/>
          </a:p>
        </p:txBody>
      </p:sp>
      <p:sp>
        <p:nvSpPr>
          <p:cNvPr id="12" name="Slide Number Placeholder 5">
            <a:extLst>
              <a:ext uri="{FF2B5EF4-FFF2-40B4-BE49-F238E27FC236}">
                <a16:creationId xmlns:a16="http://schemas.microsoft.com/office/drawing/2014/main" id="{90E305AD-521F-9A8B-C540-2FC70A3B255C}"/>
              </a:ext>
            </a:extLst>
          </p:cNvPr>
          <p:cNvSpPr>
            <a:spLocks noGrp="1"/>
          </p:cNvSpPr>
          <p:nvPr>
            <p:ph type="sldNum" sz="quarter" idx="12"/>
          </p:nvPr>
        </p:nvSpPr>
        <p:spPr>
          <a:xfrm>
            <a:off x="8610600" y="6356350"/>
            <a:ext cx="2743200" cy="365125"/>
          </a:xfrm>
        </p:spPr>
        <p:txBody>
          <a:bodyPr/>
          <a:lstStyle/>
          <a:p>
            <a:fld id="{BB6ED4E6-5AD6-C247-B20E-7862EEC5D883}" type="slidenum">
              <a:rPr lang="en-IS"/>
              <a:t>‹#›</a:t>
            </a:fld>
            <a:endParaRPr lang="en-IS"/>
          </a:p>
        </p:txBody>
      </p:sp>
      <p:pic>
        <p:nvPicPr>
          <p:cNvPr id="2" name="Picture 1">
            <a:extLst>
              <a:ext uri="{FF2B5EF4-FFF2-40B4-BE49-F238E27FC236}">
                <a16:creationId xmlns:a16="http://schemas.microsoft.com/office/drawing/2014/main" id="{A406307D-2121-CDD9-9C2B-7A9F20025C0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47880" y="5735860"/>
            <a:ext cx="2917852" cy="620490"/>
          </a:xfrm>
          <a:prstGeom prst="rect">
            <a:avLst/>
          </a:prstGeom>
        </p:spPr>
      </p:pic>
    </p:spTree>
    <p:extLst>
      <p:ext uri="{BB962C8B-B14F-4D97-AF65-F5344CB8AC3E}">
        <p14:creationId xmlns:p14="http://schemas.microsoft.com/office/powerpoint/2010/main" val="7876287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4BA6880-4DCD-A4AA-D267-33ACF87D3416}"/>
              </a:ext>
            </a:extLst>
          </p:cNvPr>
          <p:cNvSpPr>
            <a:spLocks noGrp="1"/>
          </p:cNvSpPr>
          <p:nvPr>
            <p:ph type="title"/>
          </p:nvPr>
        </p:nvSpPr>
        <p:spPr>
          <a:xfrm>
            <a:off x="1300480" y="136525"/>
            <a:ext cx="10053319" cy="985203"/>
          </a:xfrm>
        </p:spPr>
        <p:txBody>
          <a:bodyPr lIns="0" tIns="0" rIns="0" bIns="0" anchor="b"/>
          <a:lstStyle/>
          <a:p>
            <a:r>
              <a:rPr lang="en-US"/>
              <a:t>Click to edit Master title style</a:t>
            </a:r>
            <a:endParaRPr lang="en-IS"/>
          </a:p>
        </p:txBody>
      </p:sp>
      <p:sp>
        <p:nvSpPr>
          <p:cNvPr id="9" name="Content Placeholder 2">
            <a:extLst>
              <a:ext uri="{FF2B5EF4-FFF2-40B4-BE49-F238E27FC236}">
                <a16:creationId xmlns:a16="http://schemas.microsoft.com/office/drawing/2014/main" id="{3BAC5ECE-313A-F0E1-DCB5-3993CDA08411}"/>
              </a:ext>
            </a:extLst>
          </p:cNvPr>
          <p:cNvSpPr>
            <a:spLocks noGrp="1"/>
          </p:cNvSpPr>
          <p:nvPr>
            <p:ph idx="1"/>
          </p:nvPr>
        </p:nvSpPr>
        <p:spPr>
          <a:xfrm>
            <a:off x="1300480" y="1256665"/>
            <a:ext cx="10053319" cy="4351338"/>
          </a:xfrm>
        </p:spPr>
        <p:txBody>
          <a:bodyPr lIns="0" tIns="0" rIns="0" bIns="0"/>
          <a:lstStyle>
            <a:lvl2pPr>
              <a:defRPr sz="1400" i="1"/>
            </a:lvl2pPr>
            <a:lvl3pPr>
              <a:defRPr sz="1200"/>
            </a:lvl3pPr>
            <a:lvl4pPr>
              <a:defRPr sz="1100" i="1"/>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S"/>
          </a:p>
        </p:txBody>
      </p:sp>
      <p:sp>
        <p:nvSpPr>
          <p:cNvPr id="10" name="Date Placeholder 3">
            <a:extLst>
              <a:ext uri="{FF2B5EF4-FFF2-40B4-BE49-F238E27FC236}">
                <a16:creationId xmlns:a16="http://schemas.microsoft.com/office/drawing/2014/main" id="{B9EDD18A-A93F-3473-FD60-85DD10BE8242}"/>
              </a:ext>
            </a:extLst>
          </p:cNvPr>
          <p:cNvSpPr>
            <a:spLocks noGrp="1"/>
          </p:cNvSpPr>
          <p:nvPr>
            <p:ph type="dt" sz="half" idx="10"/>
          </p:nvPr>
        </p:nvSpPr>
        <p:spPr>
          <a:xfrm>
            <a:off x="1298845" y="6356350"/>
            <a:ext cx="2743200" cy="365125"/>
          </a:xfrm>
        </p:spPr>
        <p:txBody>
          <a:bodyPr/>
          <a:lstStyle/>
          <a:p>
            <a:endParaRPr lang="en-IS"/>
          </a:p>
        </p:txBody>
      </p:sp>
      <p:sp>
        <p:nvSpPr>
          <p:cNvPr id="11" name="Footer Placeholder 4">
            <a:extLst>
              <a:ext uri="{FF2B5EF4-FFF2-40B4-BE49-F238E27FC236}">
                <a16:creationId xmlns:a16="http://schemas.microsoft.com/office/drawing/2014/main" id="{519C5212-8208-34DA-FD5E-22A05ABB0511}"/>
              </a:ext>
            </a:extLst>
          </p:cNvPr>
          <p:cNvSpPr>
            <a:spLocks noGrp="1"/>
          </p:cNvSpPr>
          <p:nvPr>
            <p:ph type="ftr" sz="quarter" idx="11"/>
          </p:nvPr>
        </p:nvSpPr>
        <p:spPr>
          <a:xfrm>
            <a:off x="4268923" y="6356350"/>
            <a:ext cx="4114800" cy="365125"/>
          </a:xfrm>
        </p:spPr>
        <p:txBody>
          <a:bodyPr/>
          <a:lstStyle/>
          <a:p>
            <a:endParaRPr lang="en-IS"/>
          </a:p>
        </p:txBody>
      </p:sp>
      <p:sp>
        <p:nvSpPr>
          <p:cNvPr id="12" name="Slide Number Placeholder 5">
            <a:extLst>
              <a:ext uri="{FF2B5EF4-FFF2-40B4-BE49-F238E27FC236}">
                <a16:creationId xmlns:a16="http://schemas.microsoft.com/office/drawing/2014/main" id="{90E305AD-521F-9A8B-C540-2FC70A3B255C}"/>
              </a:ext>
            </a:extLst>
          </p:cNvPr>
          <p:cNvSpPr>
            <a:spLocks noGrp="1"/>
          </p:cNvSpPr>
          <p:nvPr>
            <p:ph type="sldNum" sz="quarter" idx="12"/>
          </p:nvPr>
        </p:nvSpPr>
        <p:spPr>
          <a:xfrm>
            <a:off x="8610600" y="6356350"/>
            <a:ext cx="2743200" cy="365125"/>
          </a:xfrm>
        </p:spPr>
        <p:txBody>
          <a:bodyPr/>
          <a:lstStyle/>
          <a:p>
            <a:fld id="{BB6ED4E6-5AD6-C247-B20E-7862EEC5D883}" type="slidenum">
              <a:rPr lang="en-IS"/>
              <a:t>‹#›</a:t>
            </a:fld>
            <a:endParaRPr lang="en-IS"/>
          </a:p>
        </p:txBody>
      </p:sp>
      <p:pic>
        <p:nvPicPr>
          <p:cNvPr id="2" name="Picture 1">
            <a:extLst>
              <a:ext uri="{FF2B5EF4-FFF2-40B4-BE49-F238E27FC236}">
                <a16:creationId xmlns:a16="http://schemas.microsoft.com/office/drawing/2014/main" id="{A406307D-2121-CDD9-9C2B-7A9F20025C0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064095" y="5735860"/>
            <a:ext cx="2917852" cy="620490"/>
          </a:xfrm>
          <a:prstGeom prst="rect">
            <a:avLst/>
          </a:prstGeom>
        </p:spPr>
      </p:pic>
    </p:spTree>
    <p:extLst>
      <p:ext uri="{BB962C8B-B14F-4D97-AF65-F5344CB8AC3E}">
        <p14:creationId xmlns:p14="http://schemas.microsoft.com/office/powerpoint/2010/main" val="24107346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5_Section Header">
    <p:spTree>
      <p:nvGrpSpPr>
        <p:cNvPr id="1" name=""/>
        <p:cNvGrpSpPr/>
        <p:nvPr/>
      </p:nvGrpSpPr>
      <p:grpSpPr>
        <a:xfrm>
          <a:off x="0" y="0"/>
          <a:ext cx="0" cy="0"/>
          <a:chOff x="0" y="0"/>
          <a:chExt cx="0" cy="0"/>
        </a:xfrm>
      </p:grpSpPr>
      <p:sp>
        <p:nvSpPr>
          <p:cNvPr id="16" name="Date Placeholder 3">
            <a:extLst>
              <a:ext uri="{FF2B5EF4-FFF2-40B4-BE49-F238E27FC236}">
                <a16:creationId xmlns:a16="http://schemas.microsoft.com/office/drawing/2014/main" id="{9732052A-E019-7F48-A283-A955E557E966}"/>
              </a:ext>
            </a:extLst>
          </p:cNvPr>
          <p:cNvSpPr>
            <a:spLocks noGrp="1"/>
          </p:cNvSpPr>
          <p:nvPr>
            <p:ph type="dt" sz="half" idx="10"/>
          </p:nvPr>
        </p:nvSpPr>
        <p:spPr>
          <a:xfrm>
            <a:off x="1706879" y="6352411"/>
            <a:ext cx="880534" cy="365125"/>
          </a:xfrm>
        </p:spPr>
        <p:txBody>
          <a:bodyPr/>
          <a:lstStyle>
            <a:lvl1pPr>
              <a:defRPr>
                <a:solidFill>
                  <a:schemeClr val="tx1"/>
                </a:solidFill>
              </a:defRPr>
            </a:lvl1pPr>
          </a:lstStyle>
          <a:p>
            <a:endParaRPr lang="en-IS"/>
          </a:p>
        </p:txBody>
      </p:sp>
      <p:sp>
        <p:nvSpPr>
          <p:cNvPr id="17" name="Footer Placeholder 4">
            <a:extLst>
              <a:ext uri="{FF2B5EF4-FFF2-40B4-BE49-F238E27FC236}">
                <a16:creationId xmlns:a16="http://schemas.microsoft.com/office/drawing/2014/main" id="{00D1FADC-7617-B1ED-0405-B2CEA89BE89F}"/>
              </a:ext>
            </a:extLst>
          </p:cNvPr>
          <p:cNvSpPr>
            <a:spLocks noGrp="1"/>
          </p:cNvSpPr>
          <p:nvPr>
            <p:ph type="ftr" sz="quarter" idx="11"/>
          </p:nvPr>
        </p:nvSpPr>
        <p:spPr>
          <a:xfrm>
            <a:off x="4941146" y="6356350"/>
            <a:ext cx="2343573" cy="365125"/>
          </a:xfrm>
        </p:spPr>
        <p:txBody>
          <a:bodyPr/>
          <a:lstStyle>
            <a:lvl1pPr>
              <a:defRPr>
                <a:solidFill>
                  <a:schemeClr val="tx1"/>
                </a:solidFill>
              </a:defRPr>
            </a:lvl1pPr>
          </a:lstStyle>
          <a:p>
            <a:endParaRPr lang="en-IS"/>
          </a:p>
        </p:txBody>
      </p:sp>
      <p:sp>
        <p:nvSpPr>
          <p:cNvPr id="18" name="Slide Number Placeholder 5">
            <a:extLst>
              <a:ext uri="{FF2B5EF4-FFF2-40B4-BE49-F238E27FC236}">
                <a16:creationId xmlns:a16="http://schemas.microsoft.com/office/drawing/2014/main" id="{5E2D9B86-AFE6-2974-DBD6-1EDAD0398246}"/>
              </a:ext>
            </a:extLst>
          </p:cNvPr>
          <p:cNvSpPr>
            <a:spLocks noGrp="1"/>
          </p:cNvSpPr>
          <p:nvPr>
            <p:ph type="sldNum" sz="quarter" idx="12"/>
          </p:nvPr>
        </p:nvSpPr>
        <p:spPr>
          <a:xfrm>
            <a:off x="9638451" y="6352410"/>
            <a:ext cx="880534" cy="365125"/>
          </a:xfrm>
        </p:spPr>
        <p:txBody>
          <a:bodyPr/>
          <a:lstStyle>
            <a:lvl1pPr>
              <a:defRPr>
                <a:solidFill>
                  <a:schemeClr val="tx1"/>
                </a:solidFill>
              </a:defRPr>
            </a:lvl1pPr>
          </a:lstStyle>
          <a:p>
            <a:fld id="{BB6ED4E6-5AD6-C247-B20E-7862EEC5D883}" type="slidenum">
              <a:rPr lang="en-IS"/>
              <a:pPr/>
              <a:t>‹#›</a:t>
            </a:fld>
            <a:endParaRPr lang="en-IS"/>
          </a:p>
        </p:txBody>
      </p:sp>
      <p:sp>
        <p:nvSpPr>
          <p:cNvPr id="3" name="Title 1">
            <a:extLst>
              <a:ext uri="{FF2B5EF4-FFF2-40B4-BE49-F238E27FC236}">
                <a16:creationId xmlns:a16="http://schemas.microsoft.com/office/drawing/2014/main" id="{62337176-0DAB-9EE3-2142-FE51FAA81096}"/>
              </a:ext>
            </a:extLst>
          </p:cNvPr>
          <p:cNvSpPr>
            <a:spLocks noGrp="1"/>
          </p:cNvSpPr>
          <p:nvPr>
            <p:ph type="ctrTitle"/>
          </p:nvPr>
        </p:nvSpPr>
        <p:spPr>
          <a:xfrm>
            <a:off x="1706879" y="-3598"/>
            <a:ext cx="8798561" cy="1601258"/>
          </a:xfrm>
        </p:spPr>
        <p:txBody>
          <a:bodyPr lIns="0" tIns="0" rIns="0" bIns="0" anchor="b">
            <a:normAutofit/>
          </a:bodyPr>
          <a:lstStyle>
            <a:lvl1pPr algn="l">
              <a:defRPr sz="2400">
                <a:solidFill>
                  <a:schemeClr val="tx1"/>
                </a:solidFill>
              </a:defRPr>
            </a:lvl1pPr>
          </a:lstStyle>
          <a:p>
            <a:r>
              <a:rPr lang="en-US"/>
              <a:t>Click to edit Master title style</a:t>
            </a:r>
            <a:endParaRPr lang="en-IS"/>
          </a:p>
        </p:txBody>
      </p:sp>
      <p:sp>
        <p:nvSpPr>
          <p:cNvPr id="4" name="Subtitle 2">
            <a:extLst>
              <a:ext uri="{FF2B5EF4-FFF2-40B4-BE49-F238E27FC236}">
                <a16:creationId xmlns:a16="http://schemas.microsoft.com/office/drawing/2014/main" id="{26B000D7-59B1-5BDF-86E0-81EF10F04983}"/>
              </a:ext>
            </a:extLst>
          </p:cNvPr>
          <p:cNvSpPr>
            <a:spLocks noGrp="1"/>
          </p:cNvSpPr>
          <p:nvPr>
            <p:ph type="subTitle" idx="1"/>
          </p:nvPr>
        </p:nvSpPr>
        <p:spPr>
          <a:xfrm>
            <a:off x="1706879" y="1689735"/>
            <a:ext cx="8798561" cy="1655762"/>
          </a:xfrm>
        </p:spPr>
        <p:txBody>
          <a:bodyPr lIns="0" tIns="0" rIns="0" bIns="0">
            <a:normAutofit/>
          </a:bodyPr>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S"/>
          </a:p>
        </p:txBody>
      </p:sp>
      <p:pic>
        <p:nvPicPr>
          <p:cNvPr id="8" name="Picture 7" descr="A yellow and black logo&#10;&#10;Description automatically generated">
            <a:extLst>
              <a:ext uri="{FF2B5EF4-FFF2-40B4-BE49-F238E27FC236}">
                <a16:creationId xmlns:a16="http://schemas.microsoft.com/office/drawing/2014/main" id="{8D56AF3D-E69F-22D1-5450-18A0E346A6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871" y="153090"/>
            <a:ext cx="869848" cy="755610"/>
          </a:xfrm>
          <a:prstGeom prst="rect">
            <a:avLst/>
          </a:prstGeom>
        </p:spPr>
      </p:pic>
    </p:spTree>
    <p:extLst>
      <p:ext uri="{BB962C8B-B14F-4D97-AF65-F5344CB8AC3E}">
        <p14:creationId xmlns:p14="http://schemas.microsoft.com/office/powerpoint/2010/main" val="19577416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6_Section Header">
    <p:spTree>
      <p:nvGrpSpPr>
        <p:cNvPr id="1" name=""/>
        <p:cNvGrpSpPr/>
        <p:nvPr/>
      </p:nvGrpSpPr>
      <p:grpSpPr>
        <a:xfrm>
          <a:off x="0" y="0"/>
          <a:ext cx="0" cy="0"/>
          <a:chOff x="0" y="0"/>
          <a:chExt cx="0" cy="0"/>
        </a:xfrm>
      </p:grpSpPr>
      <p:sp>
        <p:nvSpPr>
          <p:cNvPr id="15" name="Picture Placeholder 8">
            <a:extLst>
              <a:ext uri="{FF2B5EF4-FFF2-40B4-BE49-F238E27FC236}">
                <a16:creationId xmlns:a16="http://schemas.microsoft.com/office/drawing/2014/main" id="{693BC40B-68B2-E292-8D23-BB5C45B6F39A}"/>
              </a:ext>
            </a:extLst>
          </p:cNvPr>
          <p:cNvSpPr>
            <a:spLocks noGrp="1"/>
          </p:cNvSpPr>
          <p:nvPr>
            <p:ph type="pic" sz="quarter" idx="13"/>
          </p:nvPr>
        </p:nvSpPr>
        <p:spPr>
          <a:xfrm>
            <a:off x="6096000" y="0"/>
            <a:ext cx="6096000" cy="6858000"/>
          </a:xfrm>
        </p:spPr>
        <p:txBody>
          <a:bodyPr anchor="ctr"/>
          <a:lstStyle>
            <a:lvl1pPr algn="ctr">
              <a:defRPr>
                <a:solidFill>
                  <a:schemeClr val="tx1"/>
                </a:solidFill>
              </a:defRPr>
            </a:lvl1pPr>
          </a:lstStyle>
          <a:p>
            <a:r>
              <a:rPr lang="en-US"/>
              <a:t>Click icon to add picture</a:t>
            </a:r>
            <a:endParaRPr lang="en-IS"/>
          </a:p>
        </p:txBody>
      </p:sp>
      <p:sp>
        <p:nvSpPr>
          <p:cNvPr id="18" name="Date Placeholder 3">
            <a:extLst>
              <a:ext uri="{FF2B5EF4-FFF2-40B4-BE49-F238E27FC236}">
                <a16:creationId xmlns:a16="http://schemas.microsoft.com/office/drawing/2014/main" id="{A1AB1BD4-7BC2-5614-0CD6-6B33DE7C7566}"/>
              </a:ext>
            </a:extLst>
          </p:cNvPr>
          <p:cNvSpPr>
            <a:spLocks noGrp="1"/>
          </p:cNvSpPr>
          <p:nvPr>
            <p:ph type="dt" sz="half" idx="10"/>
          </p:nvPr>
        </p:nvSpPr>
        <p:spPr>
          <a:xfrm>
            <a:off x="1706879" y="6352411"/>
            <a:ext cx="880534" cy="365125"/>
          </a:xfrm>
        </p:spPr>
        <p:txBody>
          <a:bodyPr/>
          <a:lstStyle>
            <a:lvl1pPr>
              <a:defRPr>
                <a:solidFill>
                  <a:schemeClr val="tx1"/>
                </a:solidFill>
              </a:defRPr>
            </a:lvl1pPr>
          </a:lstStyle>
          <a:p>
            <a:endParaRPr lang="en-IS"/>
          </a:p>
        </p:txBody>
      </p:sp>
      <p:sp>
        <p:nvSpPr>
          <p:cNvPr id="19" name="Footer Placeholder 4">
            <a:extLst>
              <a:ext uri="{FF2B5EF4-FFF2-40B4-BE49-F238E27FC236}">
                <a16:creationId xmlns:a16="http://schemas.microsoft.com/office/drawing/2014/main" id="{B16EE8AE-03AC-98C1-8FB1-0FC5730FEAFC}"/>
              </a:ext>
            </a:extLst>
          </p:cNvPr>
          <p:cNvSpPr>
            <a:spLocks noGrp="1"/>
          </p:cNvSpPr>
          <p:nvPr>
            <p:ph type="ftr" sz="quarter" idx="11"/>
          </p:nvPr>
        </p:nvSpPr>
        <p:spPr>
          <a:xfrm>
            <a:off x="2587412" y="6356350"/>
            <a:ext cx="2343573" cy="365125"/>
          </a:xfrm>
        </p:spPr>
        <p:txBody>
          <a:bodyPr/>
          <a:lstStyle>
            <a:lvl1pPr>
              <a:defRPr>
                <a:solidFill>
                  <a:schemeClr val="tx1"/>
                </a:solidFill>
              </a:defRPr>
            </a:lvl1pPr>
          </a:lstStyle>
          <a:p>
            <a:endParaRPr lang="en-IS"/>
          </a:p>
        </p:txBody>
      </p:sp>
      <p:sp>
        <p:nvSpPr>
          <p:cNvPr id="20" name="Slide Number Placeholder 5">
            <a:extLst>
              <a:ext uri="{FF2B5EF4-FFF2-40B4-BE49-F238E27FC236}">
                <a16:creationId xmlns:a16="http://schemas.microsoft.com/office/drawing/2014/main" id="{EC35A3A1-CAC5-99F8-54D9-C2D17BC8BC3E}"/>
              </a:ext>
            </a:extLst>
          </p:cNvPr>
          <p:cNvSpPr>
            <a:spLocks noGrp="1"/>
          </p:cNvSpPr>
          <p:nvPr>
            <p:ph type="sldNum" sz="quarter" idx="12"/>
          </p:nvPr>
        </p:nvSpPr>
        <p:spPr>
          <a:xfrm>
            <a:off x="4930986" y="6352410"/>
            <a:ext cx="880534" cy="365125"/>
          </a:xfrm>
        </p:spPr>
        <p:txBody>
          <a:bodyPr/>
          <a:lstStyle>
            <a:lvl1pPr>
              <a:defRPr>
                <a:solidFill>
                  <a:schemeClr val="tx1"/>
                </a:solidFill>
              </a:defRPr>
            </a:lvl1pPr>
          </a:lstStyle>
          <a:p>
            <a:fld id="{BB6ED4E6-5AD6-C247-B20E-7862EEC5D883}" type="slidenum">
              <a:rPr lang="en-IS"/>
              <a:pPr/>
              <a:t>‹#›</a:t>
            </a:fld>
            <a:endParaRPr lang="en-IS"/>
          </a:p>
        </p:txBody>
      </p:sp>
      <p:sp>
        <p:nvSpPr>
          <p:cNvPr id="4" name="Title 1">
            <a:extLst>
              <a:ext uri="{FF2B5EF4-FFF2-40B4-BE49-F238E27FC236}">
                <a16:creationId xmlns:a16="http://schemas.microsoft.com/office/drawing/2014/main" id="{A57B874E-FD6E-E6DD-46F1-139BBBD22BE6}"/>
              </a:ext>
            </a:extLst>
          </p:cNvPr>
          <p:cNvSpPr>
            <a:spLocks noGrp="1"/>
          </p:cNvSpPr>
          <p:nvPr>
            <p:ph type="ctrTitle"/>
          </p:nvPr>
        </p:nvSpPr>
        <p:spPr>
          <a:xfrm>
            <a:off x="1706879" y="-3598"/>
            <a:ext cx="4104641" cy="1601258"/>
          </a:xfrm>
        </p:spPr>
        <p:txBody>
          <a:bodyPr lIns="0" tIns="0" rIns="0" bIns="0" anchor="b">
            <a:normAutofit/>
          </a:bodyPr>
          <a:lstStyle>
            <a:lvl1pPr algn="l">
              <a:defRPr sz="2400">
                <a:solidFill>
                  <a:schemeClr val="tx1"/>
                </a:solidFill>
              </a:defRPr>
            </a:lvl1pPr>
          </a:lstStyle>
          <a:p>
            <a:r>
              <a:rPr lang="en-US"/>
              <a:t>Click to edit Master title style</a:t>
            </a:r>
            <a:endParaRPr lang="en-IS"/>
          </a:p>
        </p:txBody>
      </p:sp>
      <p:sp>
        <p:nvSpPr>
          <p:cNvPr id="5" name="Subtitle 2">
            <a:extLst>
              <a:ext uri="{FF2B5EF4-FFF2-40B4-BE49-F238E27FC236}">
                <a16:creationId xmlns:a16="http://schemas.microsoft.com/office/drawing/2014/main" id="{704ED737-EA8E-522B-DCB1-6C9008E85593}"/>
              </a:ext>
            </a:extLst>
          </p:cNvPr>
          <p:cNvSpPr>
            <a:spLocks noGrp="1"/>
          </p:cNvSpPr>
          <p:nvPr>
            <p:ph type="subTitle" idx="1"/>
          </p:nvPr>
        </p:nvSpPr>
        <p:spPr>
          <a:xfrm>
            <a:off x="1706879" y="1689735"/>
            <a:ext cx="4104641" cy="1655762"/>
          </a:xfrm>
        </p:spPr>
        <p:txBody>
          <a:bodyPr lIns="0" tIns="0" rIns="0" bIns="0">
            <a:normAutofit/>
          </a:bodyPr>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S"/>
          </a:p>
        </p:txBody>
      </p:sp>
      <p:pic>
        <p:nvPicPr>
          <p:cNvPr id="2" name="Picture 1" descr="A yellow and black logo&#10;&#10;Description automatically generated">
            <a:extLst>
              <a:ext uri="{FF2B5EF4-FFF2-40B4-BE49-F238E27FC236}">
                <a16:creationId xmlns:a16="http://schemas.microsoft.com/office/drawing/2014/main" id="{2A5DA05E-C4E4-6ED1-9D00-C863C7C1BA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871" y="153090"/>
            <a:ext cx="869848" cy="755610"/>
          </a:xfrm>
          <a:prstGeom prst="rect">
            <a:avLst/>
          </a:prstGeom>
        </p:spPr>
      </p:pic>
    </p:spTree>
    <p:extLst>
      <p:ext uri="{BB962C8B-B14F-4D97-AF65-F5344CB8AC3E}">
        <p14:creationId xmlns:p14="http://schemas.microsoft.com/office/powerpoint/2010/main" val="13562885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7_Title Slide">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2C5D03B3-5EFF-F452-EF6E-A65B7E994B9B}"/>
              </a:ext>
            </a:extLst>
          </p:cNvPr>
          <p:cNvSpPr>
            <a:spLocks noGrp="1"/>
          </p:cNvSpPr>
          <p:nvPr>
            <p:ph type="ctrTitle"/>
          </p:nvPr>
        </p:nvSpPr>
        <p:spPr>
          <a:xfrm>
            <a:off x="1706879" y="582643"/>
            <a:ext cx="8798561" cy="2387600"/>
          </a:xfrm>
        </p:spPr>
        <p:txBody>
          <a:bodyPr lIns="0" tIns="0" rIns="0" bIns="0" anchor="b">
            <a:normAutofit/>
          </a:bodyPr>
          <a:lstStyle>
            <a:lvl1pPr algn="l">
              <a:defRPr sz="2400">
                <a:solidFill>
                  <a:schemeClr val="bg2"/>
                </a:solidFill>
              </a:defRPr>
            </a:lvl1pPr>
          </a:lstStyle>
          <a:p>
            <a:r>
              <a:rPr lang="en-US"/>
              <a:t>Click to edit Master title style</a:t>
            </a:r>
            <a:endParaRPr lang="en-IS"/>
          </a:p>
        </p:txBody>
      </p:sp>
      <p:sp>
        <p:nvSpPr>
          <p:cNvPr id="17" name="Subtitle 2">
            <a:extLst>
              <a:ext uri="{FF2B5EF4-FFF2-40B4-BE49-F238E27FC236}">
                <a16:creationId xmlns:a16="http://schemas.microsoft.com/office/drawing/2014/main" id="{D84CAE1C-9D16-5CF3-5E9F-1628A8B8985E}"/>
              </a:ext>
            </a:extLst>
          </p:cNvPr>
          <p:cNvSpPr>
            <a:spLocks noGrp="1"/>
          </p:cNvSpPr>
          <p:nvPr>
            <p:ph type="subTitle" idx="1"/>
          </p:nvPr>
        </p:nvSpPr>
        <p:spPr>
          <a:xfrm>
            <a:off x="1706879" y="3062318"/>
            <a:ext cx="8798561" cy="1655762"/>
          </a:xfrm>
        </p:spPr>
        <p:txBody>
          <a:bodyPr lIns="0" tIns="0" rIns="0" bIns="0">
            <a:normAutofit/>
          </a:bodyPr>
          <a:lstStyle>
            <a:lvl1pPr marL="0" indent="0" algn="l">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S"/>
          </a:p>
        </p:txBody>
      </p:sp>
      <p:sp>
        <p:nvSpPr>
          <p:cNvPr id="18" name="Date Placeholder 3">
            <a:extLst>
              <a:ext uri="{FF2B5EF4-FFF2-40B4-BE49-F238E27FC236}">
                <a16:creationId xmlns:a16="http://schemas.microsoft.com/office/drawing/2014/main" id="{A9F991FB-6BDE-B1B6-590B-E37039B82B18}"/>
              </a:ext>
            </a:extLst>
          </p:cNvPr>
          <p:cNvSpPr>
            <a:spLocks noGrp="1"/>
          </p:cNvSpPr>
          <p:nvPr>
            <p:ph type="dt" sz="half" idx="10"/>
          </p:nvPr>
        </p:nvSpPr>
        <p:spPr>
          <a:xfrm>
            <a:off x="1706879" y="6352411"/>
            <a:ext cx="880534" cy="365125"/>
          </a:xfrm>
        </p:spPr>
        <p:txBody>
          <a:bodyPr/>
          <a:lstStyle>
            <a:lvl1pPr>
              <a:defRPr>
                <a:solidFill>
                  <a:schemeClr val="bg2"/>
                </a:solidFill>
              </a:defRPr>
            </a:lvl1pPr>
          </a:lstStyle>
          <a:p>
            <a:endParaRPr lang="en-IS"/>
          </a:p>
        </p:txBody>
      </p:sp>
      <p:sp>
        <p:nvSpPr>
          <p:cNvPr id="19" name="Footer Placeholder 4">
            <a:extLst>
              <a:ext uri="{FF2B5EF4-FFF2-40B4-BE49-F238E27FC236}">
                <a16:creationId xmlns:a16="http://schemas.microsoft.com/office/drawing/2014/main" id="{3A9BEAA5-C242-EC9E-E393-05A7B0ED1B94}"/>
              </a:ext>
            </a:extLst>
          </p:cNvPr>
          <p:cNvSpPr>
            <a:spLocks noGrp="1"/>
          </p:cNvSpPr>
          <p:nvPr>
            <p:ph type="ftr" sz="quarter" idx="11"/>
          </p:nvPr>
        </p:nvSpPr>
        <p:spPr>
          <a:xfrm>
            <a:off x="4941146" y="6356350"/>
            <a:ext cx="2343573" cy="365125"/>
          </a:xfrm>
        </p:spPr>
        <p:txBody>
          <a:bodyPr/>
          <a:lstStyle>
            <a:lvl1pPr>
              <a:defRPr>
                <a:solidFill>
                  <a:schemeClr val="bg2"/>
                </a:solidFill>
              </a:defRPr>
            </a:lvl1pPr>
          </a:lstStyle>
          <a:p>
            <a:endParaRPr lang="en-IS"/>
          </a:p>
        </p:txBody>
      </p:sp>
      <p:sp>
        <p:nvSpPr>
          <p:cNvPr id="20" name="Slide Number Placeholder 5">
            <a:extLst>
              <a:ext uri="{FF2B5EF4-FFF2-40B4-BE49-F238E27FC236}">
                <a16:creationId xmlns:a16="http://schemas.microsoft.com/office/drawing/2014/main" id="{528C4152-B934-F804-701B-140D3DBE1F03}"/>
              </a:ext>
            </a:extLst>
          </p:cNvPr>
          <p:cNvSpPr>
            <a:spLocks noGrp="1"/>
          </p:cNvSpPr>
          <p:nvPr>
            <p:ph type="sldNum" sz="quarter" idx="12"/>
          </p:nvPr>
        </p:nvSpPr>
        <p:spPr>
          <a:xfrm>
            <a:off x="9638451" y="6352410"/>
            <a:ext cx="880534" cy="365125"/>
          </a:xfrm>
        </p:spPr>
        <p:txBody>
          <a:bodyPr/>
          <a:lstStyle>
            <a:lvl1pPr>
              <a:defRPr>
                <a:solidFill>
                  <a:schemeClr val="bg2"/>
                </a:solidFill>
              </a:defRPr>
            </a:lvl1pPr>
          </a:lstStyle>
          <a:p>
            <a:fld id="{BB6ED4E6-5AD6-C247-B20E-7862EEC5D883}" type="slidenum">
              <a:rPr lang="en-IS"/>
              <a:pPr/>
              <a:t>‹#›</a:t>
            </a:fld>
            <a:endParaRPr lang="en-IS"/>
          </a:p>
        </p:txBody>
      </p:sp>
      <p:pic>
        <p:nvPicPr>
          <p:cNvPr id="3" name="Picture 2" descr="A white circular design on a black background&#10;&#10;Description automatically generated">
            <a:extLst>
              <a:ext uri="{FF2B5EF4-FFF2-40B4-BE49-F238E27FC236}">
                <a16:creationId xmlns:a16="http://schemas.microsoft.com/office/drawing/2014/main" id="{84E0B71C-A0FF-BDEE-5BE5-6FEDE8A42A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871" y="153091"/>
            <a:ext cx="869555" cy="755354"/>
          </a:xfrm>
          <a:prstGeom prst="rect">
            <a:avLst/>
          </a:prstGeom>
        </p:spPr>
      </p:pic>
    </p:spTree>
    <p:extLst>
      <p:ext uri="{BB962C8B-B14F-4D97-AF65-F5344CB8AC3E}">
        <p14:creationId xmlns:p14="http://schemas.microsoft.com/office/powerpoint/2010/main" val="24756242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444C7-4AB2-6416-15F5-3BD451CA1778}"/>
              </a:ext>
            </a:extLst>
          </p:cNvPr>
          <p:cNvSpPr>
            <a:spLocks noGrp="1"/>
          </p:cNvSpPr>
          <p:nvPr>
            <p:ph type="ctrTitle"/>
          </p:nvPr>
        </p:nvSpPr>
        <p:spPr>
          <a:xfrm>
            <a:off x="1706879" y="582643"/>
            <a:ext cx="4104641" cy="2387600"/>
          </a:xfrm>
        </p:spPr>
        <p:txBody>
          <a:bodyPr lIns="0" tIns="0" rIns="0" bIns="0" anchor="b">
            <a:normAutofit/>
          </a:bodyPr>
          <a:lstStyle>
            <a:lvl1pPr algn="l">
              <a:defRPr sz="2400">
                <a:solidFill>
                  <a:schemeClr val="bg2"/>
                </a:solidFill>
              </a:defRPr>
            </a:lvl1pPr>
          </a:lstStyle>
          <a:p>
            <a:r>
              <a:rPr lang="en-US"/>
              <a:t>Click to edit Master title style</a:t>
            </a:r>
            <a:endParaRPr lang="en-IS"/>
          </a:p>
        </p:txBody>
      </p:sp>
      <p:sp>
        <p:nvSpPr>
          <p:cNvPr id="3" name="Subtitle 2">
            <a:extLst>
              <a:ext uri="{FF2B5EF4-FFF2-40B4-BE49-F238E27FC236}">
                <a16:creationId xmlns:a16="http://schemas.microsoft.com/office/drawing/2014/main" id="{F0D6346D-A055-CF73-B6CC-BDAA7222EA1F}"/>
              </a:ext>
            </a:extLst>
          </p:cNvPr>
          <p:cNvSpPr>
            <a:spLocks noGrp="1"/>
          </p:cNvSpPr>
          <p:nvPr>
            <p:ph type="subTitle" idx="1"/>
          </p:nvPr>
        </p:nvSpPr>
        <p:spPr>
          <a:xfrm>
            <a:off x="1706879" y="3062318"/>
            <a:ext cx="4104641" cy="1655762"/>
          </a:xfrm>
        </p:spPr>
        <p:txBody>
          <a:bodyPr lIns="0" tIns="0" rIns="0" bIns="0">
            <a:normAutofit/>
          </a:bodyPr>
          <a:lstStyle>
            <a:lvl1pPr marL="0" indent="0" algn="l">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S"/>
          </a:p>
        </p:txBody>
      </p:sp>
      <p:sp>
        <p:nvSpPr>
          <p:cNvPr id="4" name="Date Placeholder 3">
            <a:extLst>
              <a:ext uri="{FF2B5EF4-FFF2-40B4-BE49-F238E27FC236}">
                <a16:creationId xmlns:a16="http://schemas.microsoft.com/office/drawing/2014/main" id="{9F6D8F34-0118-5B39-5679-AD3E7AA66127}"/>
              </a:ext>
            </a:extLst>
          </p:cNvPr>
          <p:cNvSpPr>
            <a:spLocks noGrp="1"/>
          </p:cNvSpPr>
          <p:nvPr>
            <p:ph type="dt" sz="half" idx="10"/>
          </p:nvPr>
        </p:nvSpPr>
        <p:spPr>
          <a:xfrm>
            <a:off x="1706879" y="6352411"/>
            <a:ext cx="880534" cy="365125"/>
          </a:xfrm>
        </p:spPr>
        <p:txBody>
          <a:bodyPr/>
          <a:lstStyle>
            <a:lvl1pPr>
              <a:defRPr>
                <a:solidFill>
                  <a:schemeClr val="bg2"/>
                </a:solidFill>
              </a:defRPr>
            </a:lvl1pPr>
          </a:lstStyle>
          <a:p>
            <a:endParaRPr lang="en-IS"/>
          </a:p>
        </p:txBody>
      </p:sp>
      <p:sp>
        <p:nvSpPr>
          <p:cNvPr id="5" name="Footer Placeholder 4">
            <a:extLst>
              <a:ext uri="{FF2B5EF4-FFF2-40B4-BE49-F238E27FC236}">
                <a16:creationId xmlns:a16="http://schemas.microsoft.com/office/drawing/2014/main" id="{0094C484-6556-08D7-0BD0-6766D1DA7DBE}"/>
              </a:ext>
            </a:extLst>
          </p:cNvPr>
          <p:cNvSpPr>
            <a:spLocks noGrp="1"/>
          </p:cNvSpPr>
          <p:nvPr>
            <p:ph type="ftr" sz="quarter" idx="11"/>
          </p:nvPr>
        </p:nvSpPr>
        <p:spPr>
          <a:xfrm>
            <a:off x="2587412" y="6356350"/>
            <a:ext cx="2343573" cy="365125"/>
          </a:xfrm>
        </p:spPr>
        <p:txBody>
          <a:bodyPr/>
          <a:lstStyle>
            <a:lvl1pPr>
              <a:defRPr>
                <a:solidFill>
                  <a:schemeClr val="bg2"/>
                </a:solidFill>
              </a:defRPr>
            </a:lvl1pPr>
          </a:lstStyle>
          <a:p>
            <a:endParaRPr lang="en-IS"/>
          </a:p>
        </p:txBody>
      </p:sp>
      <p:sp>
        <p:nvSpPr>
          <p:cNvPr id="6" name="Slide Number Placeholder 5">
            <a:extLst>
              <a:ext uri="{FF2B5EF4-FFF2-40B4-BE49-F238E27FC236}">
                <a16:creationId xmlns:a16="http://schemas.microsoft.com/office/drawing/2014/main" id="{DF5AC603-9862-6150-FBBF-1D7DB6122659}"/>
              </a:ext>
            </a:extLst>
          </p:cNvPr>
          <p:cNvSpPr>
            <a:spLocks noGrp="1"/>
          </p:cNvSpPr>
          <p:nvPr>
            <p:ph type="sldNum" sz="quarter" idx="12"/>
          </p:nvPr>
        </p:nvSpPr>
        <p:spPr>
          <a:xfrm>
            <a:off x="4930986" y="6352410"/>
            <a:ext cx="880534" cy="365125"/>
          </a:xfrm>
        </p:spPr>
        <p:txBody>
          <a:bodyPr/>
          <a:lstStyle>
            <a:lvl1pPr>
              <a:defRPr>
                <a:solidFill>
                  <a:schemeClr val="bg2"/>
                </a:solidFill>
              </a:defRPr>
            </a:lvl1pPr>
          </a:lstStyle>
          <a:p>
            <a:fld id="{BB6ED4E6-5AD6-C247-B20E-7862EEC5D883}" type="slidenum">
              <a:rPr lang="en-IS"/>
              <a:pPr/>
              <a:t>‹#›</a:t>
            </a:fld>
            <a:endParaRPr lang="en-IS"/>
          </a:p>
        </p:txBody>
      </p:sp>
      <p:pic>
        <p:nvPicPr>
          <p:cNvPr id="7" name="Picture 6" descr="A white circular design on a black background&#10;&#10;Description automatically generated">
            <a:extLst>
              <a:ext uri="{FF2B5EF4-FFF2-40B4-BE49-F238E27FC236}">
                <a16:creationId xmlns:a16="http://schemas.microsoft.com/office/drawing/2014/main" id="{90CC06AA-9CCD-F24E-5F6E-B0EE39640E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871" y="153091"/>
            <a:ext cx="869555" cy="755354"/>
          </a:xfrm>
          <a:prstGeom prst="rect">
            <a:avLst/>
          </a:prstGeom>
        </p:spPr>
      </p:pic>
    </p:spTree>
    <p:extLst>
      <p:ext uri="{BB962C8B-B14F-4D97-AF65-F5344CB8AC3E}">
        <p14:creationId xmlns:p14="http://schemas.microsoft.com/office/powerpoint/2010/main" val="41014709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4E3FC-B46B-750A-56AE-1EB394606231}"/>
              </a:ext>
            </a:extLst>
          </p:cNvPr>
          <p:cNvSpPr>
            <a:spLocks noGrp="1"/>
          </p:cNvSpPr>
          <p:nvPr>
            <p:ph type="title"/>
          </p:nvPr>
        </p:nvSpPr>
        <p:spPr>
          <a:xfrm>
            <a:off x="1298844" y="365125"/>
            <a:ext cx="10054956" cy="1325563"/>
          </a:xfrm>
        </p:spPr>
        <p:txBody>
          <a:bodyPr lIns="0" tIns="0" rIns="0" bIns="0" anchor="b"/>
          <a:lstStyle>
            <a:lvl1pPr>
              <a:defRPr b="0"/>
            </a:lvl1pPr>
          </a:lstStyle>
          <a:p>
            <a:r>
              <a:rPr lang="en-US"/>
              <a:t>Click to edit Master title style</a:t>
            </a:r>
            <a:endParaRPr lang="en-IS"/>
          </a:p>
        </p:txBody>
      </p:sp>
      <p:sp>
        <p:nvSpPr>
          <p:cNvPr id="3" name="Content Placeholder 2">
            <a:extLst>
              <a:ext uri="{FF2B5EF4-FFF2-40B4-BE49-F238E27FC236}">
                <a16:creationId xmlns:a16="http://schemas.microsoft.com/office/drawing/2014/main" id="{AB01A156-93E9-8712-3AD6-A5C3646654D8}"/>
              </a:ext>
            </a:extLst>
          </p:cNvPr>
          <p:cNvSpPr>
            <a:spLocks noGrp="1"/>
          </p:cNvSpPr>
          <p:nvPr>
            <p:ph sz="half" idx="1"/>
          </p:nvPr>
        </p:nvSpPr>
        <p:spPr>
          <a:xfrm>
            <a:off x="1298844" y="1825625"/>
            <a:ext cx="4929051" cy="43513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S"/>
          </a:p>
        </p:txBody>
      </p:sp>
      <p:sp>
        <p:nvSpPr>
          <p:cNvPr id="4" name="Content Placeholder 3">
            <a:extLst>
              <a:ext uri="{FF2B5EF4-FFF2-40B4-BE49-F238E27FC236}">
                <a16:creationId xmlns:a16="http://schemas.microsoft.com/office/drawing/2014/main" id="{8A2B210A-47F6-4AEC-A134-4E92C1AF5DA0}"/>
              </a:ext>
            </a:extLst>
          </p:cNvPr>
          <p:cNvSpPr>
            <a:spLocks noGrp="1"/>
          </p:cNvSpPr>
          <p:nvPr>
            <p:ph sz="half" idx="2"/>
          </p:nvPr>
        </p:nvSpPr>
        <p:spPr>
          <a:xfrm>
            <a:off x="6424748" y="1825625"/>
            <a:ext cx="4929051" cy="43513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S"/>
          </a:p>
        </p:txBody>
      </p:sp>
      <p:sp>
        <p:nvSpPr>
          <p:cNvPr id="12" name="Date Placeholder 3">
            <a:extLst>
              <a:ext uri="{FF2B5EF4-FFF2-40B4-BE49-F238E27FC236}">
                <a16:creationId xmlns:a16="http://schemas.microsoft.com/office/drawing/2014/main" id="{91622087-B6CF-4424-B2D8-2FA0C2F1C99C}"/>
              </a:ext>
            </a:extLst>
          </p:cNvPr>
          <p:cNvSpPr>
            <a:spLocks noGrp="1"/>
          </p:cNvSpPr>
          <p:nvPr>
            <p:ph type="dt" sz="half" idx="10"/>
          </p:nvPr>
        </p:nvSpPr>
        <p:spPr>
          <a:xfrm>
            <a:off x="1298845" y="6356350"/>
            <a:ext cx="2743200" cy="365125"/>
          </a:xfrm>
        </p:spPr>
        <p:txBody>
          <a:bodyPr/>
          <a:lstStyle/>
          <a:p>
            <a:endParaRPr lang="en-IS"/>
          </a:p>
        </p:txBody>
      </p:sp>
      <p:sp>
        <p:nvSpPr>
          <p:cNvPr id="13" name="Footer Placeholder 4">
            <a:extLst>
              <a:ext uri="{FF2B5EF4-FFF2-40B4-BE49-F238E27FC236}">
                <a16:creationId xmlns:a16="http://schemas.microsoft.com/office/drawing/2014/main" id="{4B7C7575-C6BC-58E6-3DB6-36056E3F8BEA}"/>
              </a:ext>
            </a:extLst>
          </p:cNvPr>
          <p:cNvSpPr>
            <a:spLocks noGrp="1"/>
          </p:cNvSpPr>
          <p:nvPr>
            <p:ph type="ftr" sz="quarter" idx="11"/>
          </p:nvPr>
        </p:nvSpPr>
        <p:spPr>
          <a:xfrm>
            <a:off x="4268923" y="6356350"/>
            <a:ext cx="4114800" cy="365125"/>
          </a:xfrm>
        </p:spPr>
        <p:txBody>
          <a:bodyPr/>
          <a:lstStyle/>
          <a:p>
            <a:endParaRPr lang="en-IS"/>
          </a:p>
        </p:txBody>
      </p:sp>
      <p:sp>
        <p:nvSpPr>
          <p:cNvPr id="14" name="Slide Number Placeholder 5">
            <a:extLst>
              <a:ext uri="{FF2B5EF4-FFF2-40B4-BE49-F238E27FC236}">
                <a16:creationId xmlns:a16="http://schemas.microsoft.com/office/drawing/2014/main" id="{C9B26919-2018-9743-F28E-AC38569BB9BB}"/>
              </a:ext>
            </a:extLst>
          </p:cNvPr>
          <p:cNvSpPr>
            <a:spLocks noGrp="1"/>
          </p:cNvSpPr>
          <p:nvPr>
            <p:ph type="sldNum" sz="quarter" idx="12"/>
          </p:nvPr>
        </p:nvSpPr>
        <p:spPr>
          <a:xfrm>
            <a:off x="8610600" y="6356350"/>
            <a:ext cx="2743200" cy="365125"/>
          </a:xfrm>
        </p:spPr>
        <p:txBody>
          <a:bodyPr/>
          <a:lstStyle/>
          <a:p>
            <a:fld id="{BB6ED4E6-5AD6-C247-B20E-7862EEC5D883}" type="slidenum">
              <a:rPr lang="en-IS"/>
              <a:t>‹#›</a:t>
            </a:fld>
            <a:endParaRPr lang="en-IS"/>
          </a:p>
        </p:txBody>
      </p:sp>
      <p:pic>
        <p:nvPicPr>
          <p:cNvPr id="7" name="Picture 6">
            <a:extLst>
              <a:ext uri="{FF2B5EF4-FFF2-40B4-BE49-F238E27FC236}">
                <a16:creationId xmlns:a16="http://schemas.microsoft.com/office/drawing/2014/main" id="{44C881EA-ACF6-6A5F-F240-B654AF17F35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73404" y="176541"/>
            <a:ext cx="2917852" cy="620490"/>
          </a:xfrm>
          <a:prstGeom prst="rect">
            <a:avLst/>
          </a:prstGeom>
        </p:spPr>
      </p:pic>
    </p:spTree>
    <p:extLst>
      <p:ext uri="{BB962C8B-B14F-4D97-AF65-F5344CB8AC3E}">
        <p14:creationId xmlns:p14="http://schemas.microsoft.com/office/powerpoint/2010/main" val="39087284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4E3FC-B46B-750A-56AE-1EB394606231}"/>
              </a:ext>
            </a:extLst>
          </p:cNvPr>
          <p:cNvSpPr>
            <a:spLocks noGrp="1"/>
          </p:cNvSpPr>
          <p:nvPr>
            <p:ph type="title"/>
          </p:nvPr>
        </p:nvSpPr>
        <p:spPr>
          <a:xfrm>
            <a:off x="1298844" y="132080"/>
            <a:ext cx="10054956" cy="985204"/>
          </a:xfrm>
        </p:spPr>
        <p:txBody>
          <a:bodyPr lIns="0" tIns="0" rIns="0" bIns="0" anchor="b"/>
          <a:lstStyle>
            <a:lvl1pPr>
              <a:defRPr b="0"/>
            </a:lvl1pPr>
          </a:lstStyle>
          <a:p>
            <a:r>
              <a:rPr lang="en-US"/>
              <a:t>Click to edit Master title style</a:t>
            </a:r>
            <a:endParaRPr lang="en-IS"/>
          </a:p>
        </p:txBody>
      </p:sp>
      <p:sp>
        <p:nvSpPr>
          <p:cNvPr id="3" name="Content Placeholder 2">
            <a:extLst>
              <a:ext uri="{FF2B5EF4-FFF2-40B4-BE49-F238E27FC236}">
                <a16:creationId xmlns:a16="http://schemas.microsoft.com/office/drawing/2014/main" id="{AB01A156-93E9-8712-3AD6-A5C3646654D8}"/>
              </a:ext>
            </a:extLst>
          </p:cNvPr>
          <p:cNvSpPr>
            <a:spLocks noGrp="1"/>
          </p:cNvSpPr>
          <p:nvPr>
            <p:ph sz="half" idx="1"/>
          </p:nvPr>
        </p:nvSpPr>
        <p:spPr>
          <a:xfrm>
            <a:off x="1298844" y="1249997"/>
            <a:ext cx="4929051" cy="4358006"/>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S"/>
          </a:p>
        </p:txBody>
      </p:sp>
      <p:sp>
        <p:nvSpPr>
          <p:cNvPr id="4" name="Content Placeholder 3">
            <a:extLst>
              <a:ext uri="{FF2B5EF4-FFF2-40B4-BE49-F238E27FC236}">
                <a16:creationId xmlns:a16="http://schemas.microsoft.com/office/drawing/2014/main" id="{8A2B210A-47F6-4AEC-A134-4E92C1AF5DA0}"/>
              </a:ext>
            </a:extLst>
          </p:cNvPr>
          <p:cNvSpPr>
            <a:spLocks noGrp="1"/>
          </p:cNvSpPr>
          <p:nvPr>
            <p:ph sz="half" idx="2"/>
          </p:nvPr>
        </p:nvSpPr>
        <p:spPr>
          <a:xfrm>
            <a:off x="6424748" y="1249997"/>
            <a:ext cx="4929051" cy="4358006"/>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S"/>
          </a:p>
        </p:txBody>
      </p:sp>
      <p:sp>
        <p:nvSpPr>
          <p:cNvPr id="12" name="Date Placeholder 3">
            <a:extLst>
              <a:ext uri="{FF2B5EF4-FFF2-40B4-BE49-F238E27FC236}">
                <a16:creationId xmlns:a16="http://schemas.microsoft.com/office/drawing/2014/main" id="{91622087-B6CF-4424-B2D8-2FA0C2F1C99C}"/>
              </a:ext>
            </a:extLst>
          </p:cNvPr>
          <p:cNvSpPr>
            <a:spLocks noGrp="1"/>
          </p:cNvSpPr>
          <p:nvPr>
            <p:ph type="dt" sz="half" idx="10"/>
          </p:nvPr>
        </p:nvSpPr>
        <p:spPr>
          <a:xfrm>
            <a:off x="1298845" y="6356350"/>
            <a:ext cx="2743200" cy="365125"/>
          </a:xfrm>
        </p:spPr>
        <p:txBody>
          <a:bodyPr/>
          <a:lstStyle/>
          <a:p>
            <a:endParaRPr lang="en-IS"/>
          </a:p>
        </p:txBody>
      </p:sp>
      <p:sp>
        <p:nvSpPr>
          <p:cNvPr id="13" name="Footer Placeholder 4">
            <a:extLst>
              <a:ext uri="{FF2B5EF4-FFF2-40B4-BE49-F238E27FC236}">
                <a16:creationId xmlns:a16="http://schemas.microsoft.com/office/drawing/2014/main" id="{4B7C7575-C6BC-58E6-3DB6-36056E3F8BEA}"/>
              </a:ext>
            </a:extLst>
          </p:cNvPr>
          <p:cNvSpPr>
            <a:spLocks noGrp="1"/>
          </p:cNvSpPr>
          <p:nvPr>
            <p:ph type="ftr" sz="quarter" idx="11"/>
          </p:nvPr>
        </p:nvSpPr>
        <p:spPr>
          <a:xfrm>
            <a:off x="4268923" y="6356350"/>
            <a:ext cx="4114800" cy="365125"/>
          </a:xfrm>
        </p:spPr>
        <p:txBody>
          <a:bodyPr/>
          <a:lstStyle/>
          <a:p>
            <a:endParaRPr lang="en-IS"/>
          </a:p>
        </p:txBody>
      </p:sp>
      <p:sp>
        <p:nvSpPr>
          <p:cNvPr id="14" name="Slide Number Placeholder 5">
            <a:extLst>
              <a:ext uri="{FF2B5EF4-FFF2-40B4-BE49-F238E27FC236}">
                <a16:creationId xmlns:a16="http://schemas.microsoft.com/office/drawing/2014/main" id="{C9B26919-2018-9743-F28E-AC38569BB9BB}"/>
              </a:ext>
            </a:extLst>
          </p:cNvPr>
          <p:cNvSpPr>
            <a:spLocks noGrp="1"/>
          </p:cNvSpPr>
          <p:nvPr>
            <p:ph type="sldNum" sz="quarter" idx="12"/>
          </p:nvPr>
        </p:nvSpPr>
        <p:spPr>
          <a:xfrm>
            <a:off x="8610600" y="6356350"/>
            <a:ext cx="2743200" cy="365125"/>
          </a:xfrm>
        </p:spPr>
        <p:txBody>
          <a:bodyPr/>
          <a:lstStyle/>
          <a:p>
            <a:fld id="{BB6ED4E6-5AD6-C247-B20E-7862EEC5D883}" type="slidenum">
              <a:rPr lang="en-IS"/>
              <a:t>‹#›</a:t>
            </a:fld>
            <a:endParaRPr lang="en-IS"/>
          </a:p>
        </p:txBody>
      </p:sp>
      <p:pic>
        <p:nvPicPr>
          <p:cNvPr id="5" name="Picture 4">
            <a:extLst>
              <a:ext uri="{FF2B5EF4-FFF2-40B4-BE49-F238E27FC236}">
                <a16:creationId xmlns:a16="http://schemas.microsoft.com/office/drawing/2014/main" id="{4964FB5C-DB27-CF6A-E548-5C15FA6987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47880" y="5735860"/>
            <a:ext cx="2917852" cy="620490"/>
          </a:xfrm>
          <a:prstGeom prst="rect">
            <a:avLst/>
          </a:prstGeom>
        </p:spPr>
      </p:pic>
    </p:spTree>
    <p:extLst>
      <p:ext uri="{BB962C8B-B14F-4D97-AF65-F5344CB8AC3E}">
        <p14:creationId xmlns:p14="http://schemas.microsoft.com/office/powerpoint/2010/main" val="39934955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4E3FC-B46B-750A-56AE-1EB394606231}"/>
              </a:ext>
            </a:extLst>
          </p:cNvPr>
          <p:cNvSpPr>
            <a:spLocks noGrp="1"/>
          </p:cNvSpPr>
          <p:nvPr>
            <p:ph type="title"/>
          </p:nvPr>
        </p:nvSpPr>
        <p:spPr>
          <a:xfrm>
            <a:off x="1298844" y="132080"/>
            <a:ext cx="10054956" cy="985204"/>
          </a:xfrm>
        </p:spPr>
        <p:txBody>
          <a:bodyPr lIns="0" tIns="0" rIns="0" bIns="0" anchor="b"/>
          <a:lstStyle>
            <a:lvl1pPr>
              <a:defRPr b="0"/>
            </a:lvl1pPr>
          </a:lstStyle>
          <a:p>
            <a:r>
              <a:rPr lang="en-US"/>
              <a:t>Click to edit Master title style</a:t>
            </a:r>
            <a:endParaRPr lang="en-IS"/>
          </a:p>
        </p:txBody>
      </p:sp>
      <p:sp>
        <p:nvSpPr>
          <p:cNvPr id="3" name="Content Placeholder 2">
            <a:extLst>
              <a:ext uri="{FF2B5EF4-FFF2-40B4-BE49-F238E27FC236}">
                <a16:creationId xmlns:a16="http://schemas.microsoft.com/office/drawing/2014/main" id="{AB01A156-93E9-8712-3AD6-A5C3646654D8}"/>
              </a:ext>
            </a:extLst>
          </p:cNvPr>
          <p:cNvSpPr>
            <a:spLocks noGrp="1"/>
          </p:cNvSpPr>
          <p:nvPr>
            <p:ph sz="half" idx="1"/>
          </p:nvPr>
        </p:nvSpPr>
        <p:spPr>
          <a:xfrm>
            <a:off x="1298844" y="1249997"/>
            <a:ext cx="4929051" cy="4358006"/>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S"/>
          </a:p>
        </p:txBody>
      </p:sp>
      <p:sp>
        <p:nvSpPr>
          <p:cNvPr id="4" name="Content Placeholder 3">
            <a:extLst>
              <a:ext uri="{FF2B5EF4-FFF2-40B4-BE49-F238E27FC236}">
                <a16:creationId xmlns:a16="http://schemas.microsoft.com/office/drawing/2014/main" id="{8A2B210A-47F6-4AEC-A134-4E92C1AF5DA0}"/>
              </a:ext>
            </a:extLst>
          </p:cNvPr>
          <p:cNvSpPr>
            <a:spLocks noGrp="1"/>
          </p:cNvSpPr>
          <p:nvPr>
            <p:ph sz="half" idx="2"/>
          </p:nvPr>
        </p:nvSpPr>
        <p:spPr>
          <a:xfrm>
            <a:off x="6424748" y="1249997"/>
            <a:ext cx="4929051" cy="4358006"/>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S"/>
          </a:p>
        </p:txBody>
      </p:sp>
      <p:sp>
        <p:nvSpPr>
          <p:cNvPr id="12" name="Date Placeholder 3">
            <a:extLst>
              <a:ext uri="{FF2B5EF4-FFF2-40B4-BE49-F238E27FC236}">
                <a16:creationId xmlns:a16="http://schemas.microsoft.com/office/drawing/2014/main" id="{91622087-B6CF-4424-B2D8-2FA0C2F1C99C}"/>
              </a:ext>
            </a:extLst>
          </p:cNvPr>
          <p:cNvSpPr>
            <a:spLocks noGrp="1"/>
          </p:cNvSpPr>
          <p:nvPr>
            <p:ph type="dt" sz="half" idx="10"/>
          </p:nvPr>
        </p:nvSpPr>
        <p:spPr>
          <a:xfrm>
            <a:off x="1298845" y="6356350"/>
            <a:ext cx="2743200" cy="365125"/>
          </a:xfrm>
        </p:spPr>
        <p:txBody>
          <a:bodyPr/>
          <a:lstStyle/>
          <a:p>
            <a:endParaRPr lang="en-IS"/>
          </a:p>
        </p:txBody>
      </p:sp>
      <p:sp>
        <p:nvSpPr>
          <p:cNvPr id="13" name="Footer Placeholder 4">
            <a:extLst>
              <a:ext uri="{FF2B5EF4-FFF2-40B4-BE49-F238E27FC236}">
                <a16:creationId xmlns:a16="http://schemas.microsoft.com/office/drawing/2014/main" id="{4B7C7575-C6BC-58E6-3DB6-36056E3F8BEA}"/>
              </a:ext>
            </a:extLst>
          </p:cNvPr>
          <p:cNvSpPr>
            <a:spLocks noGrp="1"/>
          </p:cNvSpPr>
          <p:nvPr>
            <p:ph type="ftr" sz="quarter" idx="11"/>
          </p:nvPr>
        </p:nvSpPr>
        <p:spPr>
          <a:xfrm>
            <a:off x="4268923" y="6356350"/>
            <a:ext cx="4114800" cy="365125"/>
          </a:xfrm>
        </p:spPr>
        <p:txBody>
          <a:bodyPr/>
          <a:lstStyle/>
          <a:p>
            <a:endParaRPr lang="en-IS"/>
          </a:p>
        </p:txBody>
      </p:sp>
      <p:sp>
        <p:nvSpPr>
          <p:cNvPr id="14" name="Slide Number Placeholder 5">
            <a:extLst>
              <a:ext uri="{FF2B5EF4-FFF2-40B4-BE49-F238E27FC236}">
                <a16:creationId xmlns:a16="http://schemas.microsoft.com/office/drawing/2014/main" id="{C9B26919-2018-9743-F28E-AC38569BB9BB}"/>
              </a:ext>
            </a:extLst>
          </p:cNvPr>
          <p:cNvSpPr>
            <a:spLocks noGrp="1"/>
          </p:cNvSpPr>
          <p:nvPr>
            <p:ph type="sldNum" sz="quarter" idx="12"/>
          </p:nvPr>
        </p:nvSpPr>
        <p:spPr>
          <a:xfrm>
            <a:off x="8610600" y="6356350"/>
            <a:ext cx="2743200" cy="365125"/>
          </a:xfrm>
        </p:spPr>
        <p:txBody>
          <a:bodyPr/>
          <a:lstStyle/>
          <a:p>
            <a:fld id="{BB6ED4E6-5AD6-C247-B20E-7862EEC5D883}" type="slidenum">
              <a:rPr lang="en-IS"/>
              <a:t>‹#›</a:t>
            </a:fld>
            <a:endParaRPr lang="en-IS"/>
          </a:p>
        </p:txBody>
      </p:sp>
      <p:pic>
        <p:nvPicPr>
          <p:cNvPr id="6" name="Picture 5">
            <a:extLst>
              <a:ext uri="{FF2B5EF4-FFF2-40B4-BE49-F238E27FC236}">
                <a16:creationId xmlns:a16="http://schemas.microsoft.com/office/drawing/2014/main" id="{82565639-1245-3F5D-4EBD-C33996C86AF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163396" y="5779250"/>
            <a:ext cx="2917852" cy="620490"/>
          </a:xfrm>
          <a:prstGeom prst="rect">
            <a:avLst/>
          </a:prstGeom>
        </p:spPr>
      </p:pic>
    </p:spTree>
    <p:extLst>
      <p:ext uri="{BB962C8B-B14F-4D97-AF65-F5344CB8AC3E}">
        <p14:creationId xmlns:p14="http://schemas.microsoft.com/office/powerpoint/2010/main" val="8075815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9FE68C0B-FD63-D327-38DA-E95D05BABB0D}"/>
              </a:ext>
            </a:extLst>
          </p:cNvPr>
          <p:cNvSpPr>
            <a:spLocks noGrp="1"/>
          </p:cNvSpPr>
          <p:nvPr>
            <p:ph type="dt" sz="half" idx="10"/>
          </p:nvPr>
        </p:nvSpPr>
        <p:spPr>
          <a:xfrm>
            <a:off x="1298845" y="6356350"/>
            <a:ext cx="2743200" cy="365125"/>
          </a:xfrm>
        </p:spPr>
        <p:txBody>
          <a:bodyPr/>
          <a:lstStyle/>
          <a:p>
            <a:endParaRPr lang="en-IS"/>
          </a:p>
        </p:txBody>
      </p:sp>
      <p:sp>
        <p:nvSpPr>
          <p:cNvPr id="7" name="Footer Placeholder 4">
            <a:extLst>
              <a:ext uri="{FF2B5EF4-FFF2-40B4-BE49-F238E27FC236}">
                <a16:creationId xmlns:a16="http://schemas.microsoft.com/office/drawing/2014/main" id="{02C105F4-F5D2-8BA9-691A-E61F89E99675}"/>
              </a:ext>
            </a:extLst>
          </p:cNvPr>
          <p:cNvSpPr>
            <a:spLocks noGrp="1"/>
          </p:cNvSpPr>
          <p:nvPr>
            <p:ph type="ftr" sz="quarter" idx="11"/>
          </p:nvPr>
        </p:nvSpPr>
        <p:spPr>
          <a:xfrm>
            <a:off x="4268923" y="6356350"/>
            <a:ext cx="4114800" cy="365125"/>
          </a:xfrm>
        </p:spPr>
        <p:txBody>
          <a:bodyPr/>
          <a:lstStyle/>
          <a:p>
            <a:endParaRPr lang="en-IS"/>
          </a:p>
        </p:txBody>
      </p:sp>
      <p:sp>
        <p:nvSpPr>
          <p:cNvPr id="8" name="Slide Number Placeholder 5">
            <a:extLst>
              <a:ext uri="{FF2B5EF4-FFF2-40B4-BE49-F238E27FC236}">
                <a16:creationId xmlns:a16="http://schemas.microsoft.com/office/drawing/2014/main" id="{43FC4894-9701-D299-01FB-CE33027363DD}"/>
              </a:ext>
            </a:extLst>
          </p:cNvPr>
          <p:cNvSpPr>
            <a:spLocks noGrp="1"/>
          </p:cNvSpPr>
          <p:nvPr>
            <p:ph type="sldNum" sz="quarter" idx="12"/>
          </p:nvPr>
        </p:nvSpPr>
        <p:spPr>
          <a:xfrm>
            <a:off x="8610600" y="6356350"/>
            <a:ext cx="2743200" cy="365125"/>
          </a:xfrm>
        </p:spPr>
        <p:txBody>
          <a:bodyPr/>
          <a:lstStyle/>
          <a:p>
            <a:fld id="{BB6ED4E6-5AD6-C247-B20E-7862EEC5D883}" type="slidenum">
              <a:rPr lang="en-IS"/>
              <a:t>‹#›</a:t>
            </a:fld>
            <a:endParaRPr lang="en-IS"/>
          </a:p>
        </p:txBody>
      </p:sp>
      <p:sp>
        <p:nvSpPr>
          <p:cNvPr id="10" name="Title 1">
            <a:extLst>
              <a:ext uri="{FF2B5EF4-FFF2-40B4-BE49-F238E27FC236}">
                <a16:creationId xmlns:a16="http://schemas.microsoft.com/office/drawing/2014/main" id="{AC2FFD8A-7744-02AB-F41F-E469E7B6E757}"/>
              </a:ext>
            </a:extLst>
          </p:cNvPr>
          <p:cNvSpPr>
            <a:spLocks noGrp="1"/>
          </p:cNvSpPr>
          <p:nvPr>
            <p:ph type="title"/>
          </p:nvPr>
        </p:nvSpPr>
        <p:spPr>
          <a:xfrm>
            <a:off x="1298844" y="365125"/>
            <a:ext cx="10054956" cy="1325563"/>
          </a:xfrm>
        </p:spPr>
        <p:txBody>
          <a:bodyPr lIns="0" tIns="0" rIns="0" bIns="0" anchor="b"/>
          <a:lstStyle>
            <a:lvl1pPr>
              <a:defRPr b="0"/>
            </a:lvl1pPr>
          </a:lstStyle>
          <a:p>
            <a:r>
              <a:rPr lang="en-US"/>
              <a:t>Click to edit Master title style</a:t>
            </a:r>
            <a:endParaRPr lang="en-IS"/>
          </a:p>
        </p:txBody>
      </p:sp>
      <p:pic>
        <p:nvPicPr>
          <p:cNvPr id="3" name="Picture 2">
            <a:extLst>
              <a:ext uri="{FF2B5EF4-FFF2-40B4-BE49-F238E27FC236}">
                <a16:creationId xmlns:a16="http://schemas.microsoft.com/office/drawing/2014/main" id="{E0408FA6-BC45-4FE9-3882-C0F41FDDD98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73404" y="176541"/>
            <a:ext cx="2917852" cy="620490"/>
          </a:xfrm>
          <a:prstGeom prst="rect">
            <a:avLst/>
          </a:prstGeom>
        </p:spPr>
      </p:pic>
    </p:spTree>
    <p:extLst>
      <p:ext uri="{BB962C8B-B14F-4D97-AF65-F5344CB8AC3E}">
        <p14:creationId xmlns:p14="http://schemas.microsoft.com/office/powerpoint/2010/main" val="30539783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9FE68C0B-FD63-D327-38DA-E95D05BABB0D}"/>
              </a:ext>
            </a:extLst>
          </p:cNvPr>
          <p:cNvSpPr>
            <a:spLocks noGrp="1"/>
          </p:cNvSpPr>
          <p:nvPr>
            <p:ph type="dt" sz="half" idx="10"/>
          </p:nvPr>
        </p:nvSpPr>
        <p:spPr>
          <a:xfrm>
            <a:off x="1298845" y="6356350"/>
            <a:ext cx="2743200" cy="365125"/>
          </a:xfrm>
        </p:spPr>
        <p:txBody>
          <a:bodyPr/>
          <a:lstStyle/>
          <a:p>
            <a:endParaRPr lang="en-IS"/>
          </a:p>
        </p:txBody>
      </p:sp>
      <p:sp>
        <p:nvSpPr>
          <p:cNvPr id="7" name="Footer Placeholder 4">
            <a:extLst>
              <a:ext uri="{FF2B5EF4-FFF2-40B4-BE49-F238E27FC236}">
                <a16:creationId xmlns:a16="http://schemas.microsoft.com/office/drawing/2014/main" id="{02C105F4-F5D2-8BA9-691A-E61F89E99675}"/>
              </a:ext>
            </a:extLst>
          </p:cNvPr>
          <p:cNvSpPr>
            <a:spLocks noGrp="1"/>
          </p:cNvSpPr>
          <p:nvPr>
            <p:ph type="ftr" sz="quarter" idx="11"/>
          </p:nvPr>
        </p:nvSpPr>
        <p:spPr>
          <a:xfrm>
            <a:off x="4268923" y="6356350"/>
            <a:ext cx="4114800" cy="365125"/>
          </a:xfrm>
        </p:spPr>
        <p:txBody>
          <a:bodyPr/>
          <a:lstStyle/>
          <a:p>
            <a:endParaRPr lang="en-IS"/>
          </a:p>
        </p:txBody>
      </p:sp>
      <p:sp>
        <p:nvSpPr>
          <p:cNvPr id="8" name="Slide Number Placeholder 5">
            <a:extLst>
              <a:ext uri="{FF2B5EF4-FFF2-40B4-BE49-F238E27FC236}">
                <a16:creationId xmlns:a16="http://schemas.microsoft.com/office/drawing/2014/main" id="{43FC4894-9701-D299-01FB-CE33027363DD}"/>
              </a:ext>
            </a:extLst>
          </p:cNvPr>
          <p:cNvSpPr>
            <a:spLocks noGrp="1"/>
          </p:cNvSpPr>
          <p:nvPr>
            <p:ph type="sldNum" sz="quarter" idx="12"/>
          </p:nvPr>
        </p:nvSpPr>
        <p:spPr>
          <a:xfrm>
            <a:off x="8610600" y="6356350"/>
            <a:ext cx="2743200" cy="365125"/>
          </a:xfrm>
        </p:spPr>
        <p:txBody>
          <a:bodyPr/>
          <a:lstStyle/>
          <a:p>
            <a:fld id="{BB6ED4E6-5AD6-C247-B20E-7862EEC5D883}" type="slidenum">
              <a:rPr lang="en-IS"/>
              <a:t>‹#›</a:t>
            </a:fld>
            <a:endParaRPr lang="en-IS"/>
          </a:p>
        </p:txBody>
      </p:sp>
      <p:sp>
        <p:nvSpPr>
          <p:cNvPr id="10" name="Title 1">
            <a:extLst>
              <a:ext uri="{FF2B5EF4-FFF2-40B4-BE49-F238E27FC236}">
                <a16:creationId xmlns:a16="http://schemas.microsoft.com/office/drawing/2014/main" id="{AC2FFD8A-7744-02AB-F41F-E469E7B6E757}"/>
              </a:ext>
            </a:extLst>
          </p:cNvPr>
          <p:cNvSpPr>
            <a:spLocks noGrp="1"/>
          </p:cNvSpPr>
          <p:nvPr>
            <p:ph type="title"/>
          </p:nvPr>
        </p:nvSpPr>
        <p:spPr>
          <a:xfrm>
            <a:off x="1298844" y="365125"/>
            <a:ext cx="10054956" cy="1325563"/>
          </a:xfrm>
        </p:spPr>
        <p:txBody>
          <a:bodyPr lIns="0" tIns="0" rIns="0" bIns="0" anchor="b"/>
          <a:lstStyle>
            <a:lvl1pPr>
              <a:defRPr b="0"/>
            </a:lvl1pPr>
          </a:lstStyle>
          <a:p>
            <a:r>
              <a:rPr lang="en-US"/>
              <a:t>Click to edit Master title style</a:t>
            </a:r>
            <a:endParaRPr lang="en-IS"/>
          </a:p>
        </p:txBody>
      </p:sp>
      <p:pic>
        <p:nvPicPr>
          <p:cNvPr id="2" name="Picture 1">
            <a:extLst>
              <a:ext uri="{FF2B5EF4-FFF2-40B4-BE49-F238E27FC236}">
                <a16:creationId xmlns:a16="http://schemas.microsoft.com/office/drawing/2014/main" id="{B496C3EF-639F-E2D3-DD3D-3712771399A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47880" y="5735860"/>
            <a:ext cx="2917852" cy="620490"/>
          </a:xfrm>
          <a:prstGeom prst="rect">
            <a:avLst/>
          </a:prstGeom>
        </p:spPr>
      </p:pic>
    </p:spTree>
    <p:extLst>
      <p:ext uri="{BB962C8B-B14F-4D97-AF65-F5344CB8AC3E}">
        <p14:creationId xmlns:p14="http://schemas.microsoft.com/office/powerpoint/2010/main" val="32311597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Title Only">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9FE68C0B-FD63-D327-38DA-E95D05BABB0D}"/>
              </a:ext>
            </a:extLst>
          </p:cNvPr>
          <p:cNvSpPr>
            <a:spLocks noGrp="1"/>
          </p:cNvSpPr>
          <p:nvPr>
            <p:ph type="dt" sz="half" idx="10"/>
          </p:nvPr>
        </p:nvSpPr>
        <p:spPr>
          <a:xfrm>
            <a:off x="1298845" y="6356350"/>
            <a:ext cx="2743200" cy="365125"/>
          </a:xfrm>
        </p:spPr>
        <p:txBody>
          <a:bodyPr/>
          <a:lstStyle/>
          <a:p>
            <a:endParaRPr lang="en-IS"/>
          </a:p>
        </p:txBody>
      </p:sp>
      <p:sp>
        <p:nvSpPr>
          <p:cNvPr id="7" name="Footer Placeholder 4">
            <a:extLst>
              <a:ext uri="{FF2B5EF4-FFF2-40B4-BE49-F238E27FC236}">
                <a16:creationId xmlns:a16="http://schemas.microsoft.com/office/drawing/2014/main" id="{02C105F4-F5D2-8BA9-691A-E61F89E99675}"/>
              </a:ext>
            </a:extLst>
          </p:cNvPr>
          <p:cNvSpPr>
            <a:spLocks noGrp="1"/>
          </p:cNvSpPr>
          <p:nvPr>
            <p:ph type="ftr" sz="quarter" idx="11"/>
          </p:nvPr>
        </p:nvSpPr>
        <p:spPr>
          <a:xfrm>
            <a:off x="4268923" y="6356350"/>
            <a:ext cx="4114800" cy="365125"/>
          </a:xfrm>
        </p:spPr>
        <p:txBody>
          <a:bodyPr/>
          <a:lstStyle/>
          <a:p>
            <a:endParaRPr lang="en-IS"/>
          </a:p>
        </p:txBody>
      </p:sp>
      <p:sp>
        <p:nvSpPr>
          <p:cNvPr id="8" name="Slide Number Placeholder 5">
            <a:extLst>
              <a:ext uri="{FF2B5EF4-FFF2-40B4-BE49-F238E27FC236}">
                <a16:creationId xmlns:a16="http://schemas.microsoft.com/office/drawing/2014/main" id="{43FC4894-9701-D299-01FB-CE33027363DD}"/>
              </a:ext>
            </a:extLst>
          </p:cNvPr>
          <p:cNvSpPr>
            <a:spLocks noGrp="1"/>
          </p:cNvSpPr>
          <p:nvPr>
            <p:ph type="sldNum" sz="quarter" idx="12"/>
          </p:nvPr>
        </p:nvSpPr>
        <p:spPr>
          <a:xfrm>
            <a:off x="8610600" y="6356350"/>
            <a:ext cx="2743200" cy="365125"/>
          </a:xfrm>
        </p:spPr>
        <p:txBody>
          <a:bodyPr/>
          <a:lstStyle/>
          <a:p>
            <a:fld id="{BB6ED4E6-5AD6-C247-B20E-7862EEC5D883}" type="slidenum">
              <a:rPr lang="en-IS"/>
              <a:t>‹#›</a:t>
            </a:fld>
            <a:endParaRPr lang="en-IS"/>
          </a:p>
        </p:txBody>
      </p:sp>
      <p:sp>
        <p:nvSpPr>
          <p:cNvPr id="10" name="Title 1">
            <a:extLst>
              <a:ext uri="{FF2B5EF4-FFF2-40B4-BE49-F238E27FC236}">
                <a16:creationId xmlns:a16="http://schemas.microsoft.com/office/drawing/2014/main" id="{AC2FFD8A-7744-02AB-F41F-E469E7B6E757}"/>
              </a:ext>
            </a:extLst>
          </p:cNvPr>
          <p:cNvSpPr>
            <a:spLocks noGrp="1"/>
          </p:cNvSpPr>
          <p:nvPr>
            <p:ph type="title"/>
          </p:nvPr>
        </p:nvSpPr>
        <p:spPr>
          <a:xfrm>
            <a:off x="1298844" y="365125"/>
            <a:ext cx="10054956" cy="1325563"/>
          </a:xfrm>
        </p:spPr>
        <p:txBody>
          <a:bodyPr lIns="0" tIns="0" rIns="0" bIns="0" anchor="b"/>
          <a:lstStyle>
            <a:lvl1pPr>
              <a:defRPr b="0"/>
            </a:lvl1pPr>
          </a:lstStyle>
          <a:p>
            <a:r>
              <a:rPr lang="en-US"/>
              <a:t>Click to edit Master title style</a:t>
            </a:r>
            <a:endParaRPr lang="en-IS"/>
          </a:p>
        </p:txBody>
      </p:sp>
      <p:pic>
        <p:nvPicPr>
          <p:cNvPr id="4" name="Picture 3">
            <a:extLst>
              <a:ext uri="{FF2B5EF4-FFF2-40B4-BE49-F238E27FC236}">
                <a16:creationId xmlns:a16="http://schemas.microsoft.com/office/drawing/2014/main" id="{9F3899C8-5527-24F4-84B5-D6057A8B9DA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163396" y="5779250"/>
            <a:ext cx="2917852" cy="620490"/>
          </a:xfrm>
          <a:prstGeom prst="rect">
            <a:avLst/>
          </a:prstGeom>
        </p:spPr>
      </p:pic>
    </p:spTree>
    <p:extLst>
      <p:ext uri="{BB962C8B-B14F-4D97-AF65-F5344CB8AC3E}">
        <p14:creationId xmlns:p14="http://schemas.microsoft.com/office/powerpoint/2010/main" val="38050598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46A8D583-EB03-400D-F698-233EB2B1F73B}"/>
              </a:ext>
            </a:extLst>
          </p:cNvPr>
          <p:cNvSpPr>
            <a:spLocks noGrp="1"/>
          </p:cNvSpPr>
          <p:nvPr>
            <p:ph type="dt" sz="half" idx="10"/>
          </p:nvPr>
        </p:nvSpPr>
        <p:spPr>
          <a:xfrm>
            <a:off x="1298845" y="6356350"/>
            <a:ext cx="2743200" cy="365125"/>
          </a:xfrm>
        </p:spPr>
        <p:txBody>
          <a:bodyPr/>
          <a:lstStyle/>
          <a:p>
            <a:endParaRPr lang="en-IS"/>
          </a:p>
        </p:txBody>
      </p:sp>
      <p:sp>
        <p:nvSpPr>
          <p:cNvPr id="7" name="Footer Placeholder 4">
            <a:extLst>
              <a:ext uri="{FF2B5EF4-FFF2-40B4-BE49-F238E27FC236}">
                <a16:creationId xmlns:a16="http://schemas.microsoft.com/office/drawing/2014/main" id="{BE5EE824-3365-2454-3AC5-60919A0B137D}"/>
              </a:ext>
            </a:extLst>
          </p:cNvPr>
          <p:cNvSpPr>
            <a:spLocks noGrp="1"/>
          </p:cNvSpPr>
          <p:nvPr>
            <p:ph type="ftr" sz="quarter" idx="11"/>
          </p:nvPr>
        </p:nvSpPr>
        <p:spPr>
          <a:xfrm>
            <a:off x="4268923" y="6356350"/>
            <a:ext cx="4114800" cy="365125"/>
          </a:xfrm>
        </p:spPr>
        <p:txBody>
          <a:bodyPr/>
          <a:lstStyle/>
          <a:p>
            <a:endParaRPr lang="en-IS"/>
          </a:p>
        </p:txBody>
      </p:sp>
      <p:sp>
        <p:nvSpPr>
          <p:cNvPr id="8" name="Slide Number Placeholder 5">
            <a:extLst>
              <a:ext uri="{FF2B5EF4-FFF2-40B4-BE49-F238E27FC236}">
                <a16:creationId xmlns:a16="http://schemas.microsoft.com/office/drawing/2014/main" id="{BBF811D5-7F03-998A-8983-3E4CFC1C4B59}"/>
              </a:ext>
            </a:extLst>
          </p:cNvPr>
          <p:cNvSpPr>
            <a:spLocks noGrp="1"/>
          </p:cNvSpPr>
          <p:nvPr>
            <p:ph type="sldNum" sz="quarter" idx="12"/>
          </p:nvPr>
        </p:nvSpPr>
        <p:spPr>
          <a:xfrm>
            <a:off x="8610600" y="6356350"/>
            <a:ext cx="2743200" cy="365125"/>
          </a:xfrm>
        </p:spPr>
        <p:txBody>
          <a:bodyPr/>
          <a:lstStyle/>
          <a:p>
            <a:fld id="{BB6ED4E6-5AD6-C247-B20E-7862EEC5D883}" type="slidenum">
              <a:rPr lang="en-IS"/>
              <a:t>‹#›</a:t>
            </a:fld>
            <a:endParaRPr lang="en-IS"/>
          </a:p>
        </p:txBody>
      </p:sp>
      <p:pic>
        <p:nvPicPr>
          <p:cNvPr id="2" name="Picture 1">
            <a:extLst>
              <a:ext uri="{FF2B5EF4-FFF2-40B4-BE49-F238E27FC236}">
                <a16:creationId xmlns:a16="http://schemas.microsoft.com/office/drawing/2014/main" id="{1790810F-9B9C-C905-EEAC-770C941F8C0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73404" y="176541"/>
            <a:ext cx="2917852" cy="620490"/>
          </a:xfrm>
          <a:prstGeom prst="rect">
            <a:avLst/>
          </a:prstGeom>
        </p:spPr>
      </p:pic>
    </p:spTree>
    <p:extLst>
      <p:ext uri="{BB962C8B-B14F-4D97-AF65-F5344CB8AC3E}">
        <p14:creationId xmlns:p14="http://schemas.microsoft.com/office/powerpoint/2010/main" val="20926016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6B4CF6-4A89-052D-EB8F-443D5ADE859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73404" y="176541"/>
            <a:ext cx="2917852" cy="620490"/>
          </a:xfrm>
          <a:prstGeom prst="rect">
            <a:avLst/>
          </a:prstGeom>
        </p:spPr>
      </p:pic>
    </p:spTree>
    <p:extLst>
      <p:ext uri="{BB962C8B-B14F-4D97-AF65-F5344CB8AC3E}">
        <p14:creationId xmlns:p14="http://schemas.microsoft.com/office/powerpoint/2010/main" val="42047526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D680B5-6135-639C-F0FE-B938A0C4DD4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73404" y="176541"/>
            <a:ext cx="714597" cy="620490"/>
          </a:xfrm>
          <a:prstGeom prst="rect">
            <a:avLst/>
          </a:prstGeom>
        </p:spPr>
      </p:pic>
    </p:spTree>
    <p:extLst>
      <p:ext uri="{BB962C8B-B14F-4D97-AF65-F5344CB8AC3E}">
        <p14:creationId xmlns:p14="http://schemas.microsoft.com/office/powerpoint/2010/main" val="8436208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B987C5-198A-4C22-99CA-26E2EF0BF5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44441" y="5996526"/>
            <a:ext cx="714597" cy="620490"/>
          </a:xfrm>
          <a:prstGeom prst="rect">
            <a:avLst/>
          </a:prstGeom>
        </p:spPr>
      </p:pic>
    </p:spTree>
    <p:extLst>
      <p:ext uri="{BB962C8B-B14F-4D97-AF65-F5344CB8AC3E}">
        <p14:creationId xmlns:p14="http://schemas.microsoft.com/office/powerpoint/2010/main" val="21746445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1792D7-1050-2907-277D-F6D3048972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39168" y="5985955"/>
            <a:ext cx="714597" cy="620490"/>
          </a:xfrm>
          <a:prstGeom prst="rect">
            <a:avLst/>
          </a:prstGeom>
        </p:spPr>
      </p:pic>
    </p:spTree>
    <p:extLst>
      <p:ext uri="{BB962C8B-B14F-4D97-AF65-F5344CB8AC3E}">
        <p14:creationId xmlns:p14="http://schemas.microsoft.com/office/powerpoint/2010/main" val="26895301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55676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TITLE_ONLY">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4415" cy="777240"/>
          </a:xfrm>
          <a:prstGeom prst="rect">
            <a:avLst/>
          </a:prstGeom>
          <a:noFill/>
          <a:ln/>
        </p:spPr>
        <p:txBody>
          <a:bodyPr wrap="square" rtlCol="0"/>
          <a:lstStyle>
            <a:lvl1pPr marL="0" indent="0">
              <a:buNone/>
              <a:defRPr lang="en-US" sz="3000" b="1" dirty="0">
                <a:solidFill>
                  <a:schemeClr val="tx1"/>
                </a:solidFill>
              </a:defRPr>
            </a:lvl1pPr>
          </a:lstStyle>
          <a:p>
            <a:pPr marL="0" indent="0">
              <a:buNone/>
            </a:pPr>
            <a:endParaRPr lang="en-US" sz="3000" dirty="0"/>
          </a:p>
        </p:txBody>
      </p:sp>
      <p:sp>
        <p:nvSpPr>
          <p:cNvPr id="25" name="Slide Number Placeholder 0"/>
          <p:cNvSpPr>
            <a:spLocks noGrp="1"/>
          </p:cNvSpPr>
          <p:nvPr>
            <p:ph type="sldNum" sz="quarter" idx="4294967295"/>
          </p:nvPr>
        </p:nvSpPr>
        <p:spPr>
          <a:xfrm>
            <a:off x="11185855"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2"/>
                </a:solidFill>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192945260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3">
            <a:alphaModFix amt="15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A8556C-A118-21C3-B190-A02212BCAF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S"/>
          </a:p>
        </p:txBody>
      </p:sp>
      <p:sp>
        <p:nvSpPr>
          <p:cNvPr id="3" name="Text Placeholder 2">
            <a:extLst>
              <a:ext uri="{FF2B5EF4-FFF2-40B4-BE49-F238E27FC236}">
                <a16:creationId xmlns:a16="http://schemas.microsoft.com/office/drawing/2014/main" id="{C439F250-D7B7-23F5-773B-66F474CE21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S"/>
          </a:p>
        </p:txBody>
      </p:sp>
      <p:sp>
        <p:nvSpPr>
          <p:cNvPr id="4" name="Date Placeholder 3">
            <a:extLst>
              <a:ext uri="{FF2B5EF4-FFF2-40B4-BE49-F238E27FC236}">
                <a16:creationId xmlns:a16="http://schemas.microsoft.com/office/drawing/2014/main" id="{83E57EA6-4C58-C32D-8540-B8FDDAB8B57C}"/>
              </a:ext>
            </a:extLst>
          </p:cNvPr>
          <p:cNvSpPr>
            <a:spLocks noGrp="1"/>
          </p:cNvSpPr>
          <p:nvPr>
            <p:ph type="dt" sz="half" idx="2"/>
          </p:nvPr>
        </p:nvSpPr>
        <p:spPr>
          <a:xfrm>
            <a:off x="838200" y="6356350"/>
            <a:ext cx="2743200" cy="365125"/>
          </a:xfrm>
          <a:prstGeom prst="rect">
            <a:avLst/>
          </a:prstGeom>
        </p:spPr>
        <p:txBody>
          <a:bodyPr vert="horz" lIns="0" tIns="0" rIns="0" bIns="0" rtlCol="0" anchor="ctr"/>
          <a:lstStyle>
            <a:lvl1pPr algn="l">
              <a:defRPr sz="1000" baseline="0">
                <a:solidFill>
                  <a:schemeClr val="tx1"/>
                </a:solidFill>
                <a:latin typeface="Source Sans Pro" panose="020B0503030403020204" pitchFamily="34" charset="0"/>
              </a:defRPr>
            </a:lvl1pPr>
          </a:lstStyle>
          <a:p>
            <a:endParaRPr lang="en-IS"/>
          </a:p>
        </p:txBody>
      </p:sp>
      <p:sp>
        <p:nvSpPr>
          <p:cNvPr id="5" name="Footer Placeholder 4">
            <a:extLst>
              <a:ext uri="{FF2B5EF4-FFF2-40B4-BE49-F238E27FC236}">
                <a16:creationId xmlns:a16="http://schemas.microsoft.com/office/drawing/2014/main" id="{2271CD15-A96F-4D6E-DD14-75B93DA4FC52}"/>
              </a:ext>
            </a:extLst>
          </p:cNvPr>
          <p:cNvSpPr>
            <a:spLocks noGrp="1"/>
          </p:cNvSpPr>
          <p:nvPr>
            <p:ph type="ftr" sz="quarter" idx="3"/>
          </p:nvPr>
        </p:nvSpPr>
        <p:spPr>
          <a:xfrm>
            <a:off x="4038600" y="6356350"/>
            <a:ext cx="4114800" cy="365125"/>
          </a:xfrm>
          <a:prstGeom prst="rect">
            <a:avLst/>
          </a:prstGeom>
        </p:spPr>
        <p:txBody>
          <a:bodyPr vert="horz" lIns="0" tIns="0" rIns="0" bIns="0" rtlCol="0" anchor="ctr"/>
          <a:lstStyle>
            <a:lvl1pPr algn="ctr">
              <a:defRPr sz="1000" baseline="0">
                <a:solidFill>
                  <a:schemeClr val="tx1"/>
                </a:solidFill>
                <a:latin typeface="Source Sans Pro" panose="020B0503030403020204" pitchFamily="34" charset="0"/>
              </a:defRPr>
            </a:lvl1pPr>
          </a:lstStyle>
          <a:p>
            <a:endParaRPr lang="en-IS"/>
          </a:p>
        </p:txBody>
      </p:sp>
      <p:sp>
        <p:nvSpPr>
          <p:cNvPr id="6" name="Slide Number Placeholder 5">
            <a:extLst>
              <a:ext uri="{FF2B5EF4-FFF2-40B4-BE49-F238E27FC236}">
                <a16:creationId xmlns:a16="http://schemas.microsoft.com/office/drawing/2014/main" id="{2F628C98-DD9B-29F2-538A-C1FB507FD0DB}"/>
              </a:ext>
            </a:extLst>
          </p:cNvPr>
          <p:cNvSpPr>
            <a:spLocks noGrp="1"/>
          </p:cNvSpPr>
          <p:nvPr>
            <p:ph type="sldNum" sz="quarter" idx="4"/>
          </p:nvPr>
        </p:nvSpPr>
        <p:spPr>
          <a:xfrm>
            <a:off x="8610600" y="6356350"/>
            <a:ext cx="2743200" cy="365125"/>
          </a:xfrm>
          <a:prstGeom prst="rect">
            <a:avLst/>
          </a:prstGeom>
        </p:spPr>
        <p:txBody>
          <a:bodyPr vert="horz" lIns="0" tIns="0" rIns="0" bIns="0" rtlCol="0" anchor="ctr"/>
          <a:lstStyle>
            <a:lvl1pPr algn="r">
              <a:defRPr sz="1000" baseline="0">
                <a:solidFill>
                  <a:schemeClr val="tx1"/>
                </a:solidFill>
                <a:latin typeface="Source Sans Pro" panose="020B0503030403020204" pitchFamily="34" charset="0"/>
              </a:defRPr>
            </a:lvl1pPr>
          </a:lstStyle>
          <a:p>
            <a:fld id="{BB6ED4E6-5AD6-C247-B20E-7862EEC5D883}" type="slidenum">
              <a:rPr lang="en-IS"/>
              <a:pPr/>
              <a:t>‹#›</a:t>
            </a:fld>
            <a:endParaRPr lang="en-IS"/>
          </a:p>
        </p:txBody>
      </p:sp>
    </p:spTree>
    <p:extLst>
      <p:ext uri="{BB962C8B-B14F-4D97-AF65-F5344CB8AC3E}">
        <p14:creationId xmlns:p14="http://schemas.microsoft.com/office/powerpoint/2010/main" val="1912011029"/>
      </p:ext>
    </p:extLst>
  </p:cSld>
  <p:clrMap bg1="lt1" tx1="dk1" bg2="lt2" tx2="dk2" accent1="accent1" accent2="accent2" accent3="accent3" accent4="accent4" accent5="accent5" accent6="accent6" hlink="hlink" folHlink="folHlink"/>
  <p:sldLayoutIdLst>
    <p:sldLayoutId id="2147483718" r:id="rId1"/>
    <p:sldLayoutId id="2147483719" r:id="rId2"/>
    <p:sldLayoutId id="2147484065" r:id="rId3"/>
    <p:sldLayoutId id="2147484063" r:id="rId4"/>
    <p:sldLayoutId id="2147484064" r:id="rId5"/>
    <p:sldLayoutId id="2147484066" r:id="rId6"/>
    <p:sldLayoutId id="2147484054" r:id="rId7"/>
    <p:sldLayoutId id="2147484055" r:id="rId8"/>
    <p:sldLayoutId id="2147484067" r:id="rId9"/>
    <p:sldLayoutId id="2147483716" r:id="rId10"/>
    <p:sldLayoutId id="2147483717" r:id="rId11"/>
    <p:sldLayoutId id="2147483720" r:id="rId12"/>
    <p:sldLayoutId id="2147483721" r:id="rId13"/>
    <p:sldLayoutId id="2147484056" r:id="rId14"/>
    <p:sldLayoutId id="2147483726" r:id="rId15"/>
    <p:sldLayoutId id="2147483727" r:id="rId16"/>
    <p:sldLayoutId id="2147484057" r:id="rId17"/>
    <p:sldLayoutId id="2147484058" r:id="rId18"/>
    <p:sldLayoutId id="2147483728" r:id="rId19"/>
    <p:sldLayoutId id="2147483729" r:id="rId20"/>
    <p:sldLayoutId id="2147484060" r:id="rId21"/>
    <p:sldLayoutId id="2147483732" r:id="rId22"/>
    <p:sldLayoutId id="2147483733" r:id="rId23"/>
    <p:sldLayoutId id="2147484062" r:id="rId24"/>
    <p:sldLayoutId id="2147483734" r:id="rId25"/>
    <p:sldLayoutId id="2147483735" r:id="rId26"/>
    <p:sldLayoutId id="2147483737" r:id="rId27"/>
    <p:sldLayoutId id="2147483738" r:id="rId28"/>
    <p:sldLayoutId id="2147484061" r:id="rId29"/>
    <p:sldLayoutId id="2147483736" r:id="rId30"/>
    <p:sldLayoutId id="2147484068" r:id="rId31"/>
  </p:sldLayoutIdLst>
  <p:hf hdr="0" ftr="0" dt="0"/>
  <p:txStyles>
    <p:titleStyle>
      <a:lvl1pPr algn="l" defTabSz="914400" rtl="0" eaLnBrk="1" latinLnBrk="0" hangingPunct="1">
        <a:lnSpc>
          <a:spcPct val="90000"/>
        </a:lnSpc>
        <a:spcBef>
          <a:spcPct val="0"/>
        </a:spcBef>
        <a:buNone/>
        <a:defRPr sz="2400" b="0" kern="1200" baseline="0">
          <a:solidFill>
            <a:schemeClr val="tx1"/>
          </a:solidFill>
          <a:latin typeface="Source Sans Pro SemiBold"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Source Sans Pro" panose="020B0604020202020204" pitchFamily="34" charset="0"/>
        <a:buChar char="•"/>
        <a:defRPr sz="1600" b="0" kern="1200" baseline="0">
          <a:solidFill>
            <a:schemeClr val="tx1"/>
          </a:solidFill>
          <a:latin typeface="Source Sans Pro" panose="020B0503030403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Source Sans Pro" panose="020B0604020202020204" pitchFamily="34" charset="0"/>
        <a:buChar char="•"/>
        <a:defRPr sz="1600" b="0" kern="1200" baseline="0">
          <a:solidFill>
            <a:schemeClr val="tx1"/>
          </a:solidFill>
          <a:latin typeface="Source Sans Pro" panose="020B0503030403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Source Sans Pro" panose="020B0604020202020204" pitchFamily="34" charset="0"/>
        <a:buChar char="•"/>
        <a:defRPr sz="1600" b="0" kern="1200" baseline="0">
          <a:solidFill>
            <a:schemeClr val="tx1"/>
          </a:solidFill>
          <a:latin typeface="Source Sans Pro" panose="020B0503030403020204" pitchFamily="34" charset="0"/>
          <a:ea typeface="+mn-ea"/>
          <a:cs typeface="+mn-cs"/>
        </a:defRPr>
      </a:lvl3pPr>
      <a:lvl4pPr marL="1600200" indent="-228600" algn="l" defTabSz="914400" rtl="0" eaLnBrk="1" latinLnBrk="0" hangingPunct="1">
        <a:lnSpc>
          <a:spcPct val="90000"/>
        </a:lnSpc>
        <a:spcBef>
          <a:spcPts val="500"/>
        </a:spcBef>
        <a:buClr>
          <a:schemeClr val="accent1"/>
        </a:buClr>
        <a:buFont typeface="Source Sans Pro" panose="020B0604020202020204" pitchFamily="34" charset="0"/>
        <a:buChar char="•"/>
        <a:defRPr sz="1600" b="0" kern="1200" baseline="0">
          <a:solidFill>
            <a:schemeClr val="tx1"/>
          </a:solidFill>
          <a:latin typeface="Source Sans Pro" panose="020B0503030403020204" pitchFamily="34" charset="0"/>
          <a:ea typeface="+mn-ea"/>
          <a:cs typeface="+mn-cs"/>
        </a:defRPr>
      </a:lvl4pPr>
      <a:lvl5pPr marL="2057400" indent="-228600" algn="l" defTabSz="914400" rtl="0" eaLnBrk="1" latinLnBrk="0" hangingPunct="1">
        <a:lnSpc>
          <a:spcPct val="90000"/>
        </a:lnSpc>
        <a:spcBef>
          <a:spcPts val="500"/>
        </a:spcBef>
        <a:buClr>
          <a:schemeClr val="accent1"/>
        </a:buClr>
        <a:buFont typeface="Source Sans Pro" panose="020B0604020202020204" pitchFamily="34" charset="0"/>
        <a:buChar char="•"/>
        <a:defRPr sz="1600" b="0" kern="1200" baseline="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Source Sans Pro"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Source Sans Pro"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Source Sans Pro"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Source Sans Pro" panose="020B0604020202020204" pitchFamily="34" charset="0"/>
        <a:buChar char="•"/>
        <a:defRPr sz="1800" kern="1200">
          <a:solidFill>
            <a:schemeClr val="tx1"/>
          </a:solidFill>
          <a:latin typeface="+mn-lt"/>
          <a:ea typeface="+mn-ea"/>
          <a:cs typeface="+mn-cs"/>
        </a:defRPr>
      </a:lvl9pPr>
    </p:bodyStyle>
    <p:otherStyle>
      <a:defPPr>
        <a:defRPr lang="en-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hyperlink" Target="https://cds.climate.copernicus.eu/datasets/reanalysis-carra-means?tab=overview" TargetMode="Externa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2.xml"/><Relationship Id="rId6" Type="http://schemas.openxmlformats.org/officeDocument/2006/relationships/customXml" Target="../ink/ink2.xml"/><Relationship Id="rId5" Type="http://schemas.openxmlformats.org/officeDocument/2006/relationships/image" Target="../media/image9.png"/><Relationship Id="rId4" Type="http://schemas.openxmlformats.org/officeDocument/2006/relationships/customXml" Target="../ink/ink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22.xml"/><Relationship Id="rId4" Type="http://schemas.openxmlformats.org/officeDocument/2006/relationships/image" Target="../media/image24.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E1667EC-4B84-4D52-AFDE-2B70684CF14E}"/>
              </a:ext>
            </a:extLst>
          </p:cNvPr>
          <p:cNvSpPr>
            <a:spLocks noGrp="1"/>
          </p:cNvSpPr>
          <p:nvPr>
            <p:ph type="ctrTitle"/>
          </p:nvPr>
        </p:nvSpPr>
        <p:spPr>
          <a:xfrm>
            <a:off x="1047751" y="2343150"/>
            <a:ext cx="10267949" cy="627092"/>
          </a:xfrm>
        </p:spPr>
        <p:txBody>
          <a:bodyPr>
            <a:noAutofit/>
          </a:bodyPr>
          <a:lstStyle/>
          <a:p>
            <a:r>
              <a:rPr lang="en-GB" sz="3600" dirty="0"/>
              <a:t>River discharge to the sea for the whole of Iceland</a:t>
            </a:r>
            <a:endParaRPr lang="is-IS" sz="3600" dirty="0"/>
          </a:p>
        </p:txBody>
      </p:sp>
      <p:sp>
        <p:nvSpPr>
          <p:cNvPr id="7" name="Subtitle 6">
            <a:extLst>
              <a:ext uri="{FF2B5EF4-FFF2-40B4-BE49-F238E27FC236}">
                <a16:creationId xmlns:a16="http://schemas.microsoft.com/office/drawing/2014/main" id="{95646C45-76FC-8A12-2FCD-182B148F67FE}"/>
              </a:ext>
            </a:extLst>
          </p:cNvPr>
          <p:cNvSpPr>
            <a:spLocks noGrp="1"/>
          </p:cNvSpPr>
          <p:nvPr>
            <p:ph type="subTitle" idx="1"/>
          </p:nvPr>
        </p:nvSpPr>
        <p:spPr>
          <a:xfrm>
            <a:off x="1047751" y="3181350"/>
            <a:ext cx="9457689" cy="342900"/>
          </a:xfrm>
        </p:spPr>
        <p:txBody>
          <a:bodyPr/>
          <a:lstStyle/>
          <a:p>
            <a:r>
              <a:rPr lang="en-GB" dirty="0"/>
              <a:t>CARRA-based estimate: methods, test results and the way to the whole country</a:t>
            </a:r>
            <a:endParaRPr lang="is-IS" dirty="0"/>
          </a:p>
        </p:txBody>
      </p:sp>
      <p:sp>
        <p:nvSpPr>
          <p:cNvPr id="9" name="TextBox 8">
            <a:extLst>
              <a:ext uri="{FF2B5EF4-FFF2-40B4-BE49-F238E27FC236}">
                <a16:creationId xmlns:a16="http://schemas.microsoft.com/office/drawing/2014/main" id="{A73395E7-3029-37F8-E916-C3547C755B55}"/>
              </a:ext>
            </a:extLst>
          </p:cNvPr>
          <p:cNvSpPr txBox="1"/>
          <p:nvPr/>
        </p:nvSpPr>
        <p:spPr>
          <a:xfrm>
            <a:off x="981075" y="3524250"/>
            <a:ext cx="6096000" cy="523220"/>
          </a:xfrm>
          <a:prstGeom prst="rect">
            <a:avLst/>
          </a:prstGeom>
          <a:noFill/>
        </p:spPr>
        <p:txBody>
          <a:bodyPr wrap="square">
            <a:spAutoFit/>
          </a:bodyPr>
          <a:lstStyle/>
          <a:p>
            <a:r>
              <a:rPr lang="is-IS" sz="1400" dirty="0"/>
              <a:t>Michaela Hrabalikova, NATT</a:t>
            </a:r>
          </a:p>
          <a:p>
            <a:r>
              <a:rPr lang="is-IS" sz="1400" dirty="0"/>
              <a:t>14/10/2026</a:t>
            </a:r>
          </a:p>
        </p:txBody>
      </p:sp>
      <p:sp>
        <p:nvSpPr>
          <p:cNvPr id="10" name="Slide Number Placeholder 9">
            <a:extLst>
              <a:ext uri="{FF2B5EF4-FFF2-40B4-BE49-F238E27FC236}">
                <a16:creationId xmlns:a16="http://schemas.microsoft.com/office/drawing/2014/main" id="{B8642265-FF53-DFC1-C8E4-2104DA61D32B}"/>
              </a:ext>
            </a:extLst>
          </p:cNvPr>
          <p:cNvSpPr>
            <a:spLocks noGrp="1"/>
          </p:cNvSpPr>
          <p:nvPr>
            <p:ph type="sldNum" sz="quarter" idx="12"/>
          </p:nvPr>
        </p:nvSpPr>
        <p:spPr/>
        <p:txBody>
          <a:bodyPr/>
          <a:lstStyle/>
          <a:p>
            <a:fld id="{BB6ED4E6-5AD6-C247-B20E-7862EEC5D883}" type="slidenum">
              <a:rPr lang="en-IS" smtClean="0"/>
              <a:pPr/>
              <a:t>1</a:t>
            </a:fld>
            <a:endParaRPr lang="en-IS"/>
          </a:p>
        </p:txBody>
      </p:sp>
    </p:spTree>
    <p:extLst>
      <p:ext uri="{BB962C8B-B14F-4D97-AF65-F5344CB8AC3E}">
        <p14:creationId xmlns:p14="http://schemas.microsoft.com/office/powerpoint/2010/main" val="1890979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409224-57ED-862E-89FC-F31F3DA4FBC8}"/>
              </a:ext>
            </a:extLst>
          </p:cNvPr>
          <p:cNvSpPr>
            <a:spLocks noGrp="1"/>
          </p:cNvSpPr>
          <p:nvPr>
            <p:ph type="title"/>
          </p:nvPr>
        </p:nvSpPr>
        <p:spPr>
          <a:xfrm>
            <a:off x="771525" y="752475"/>
            <a:ext cx="10582275" cy="824251"/>
          </a:xfrm>
        </p:spPr>
        <p:txBody>
          <a:bodyPr>
            <a:normAutofit/>
          </a:bodyPr>
          <a:lstStyle/>
          <a:p>
            <a:r>
              <a:rPr lang="is-IS" sz="4000" dirty="0"/>
              <a:t>The Task</a:t>
            </a:r>
          </a:p>
        </p:txBody>
      </p:sp>
      <p:grpSp>
        <p:nvGrpSpPr>
          <p:cNvPr id="6" name="Group 5">
            <a:extLst>
              <a:ext uri="{FF2B5EF4-FFF2-40B4-BE49-F238E27FC236}">
                <a16:creationId xmlns:a16="http://schemas.microsoft.com/office/drawing/2014/main" id="{3716BF40-9572-560A-DFDF-129043C9FF80}"/>
              </a:ext>
            </a:extLst>
          </p:cNvPr>
          <p:cNvGrpSpPr/>
          <p:nvPr/>
        </p:nvGrpSpPr>
        <p:grpSpPr>
          <a:xfrm rot="5400000">
            <a:off x="7064494" y="2161350"/>
            <a:ext cx="4664192" cy="2733435"/>
            <a:chOff x="3178984" y="2953648"/>
            <a:chExt cx="7637701" cy="2641390"/>
          </a:xfrm>
        </p:grpSpPr>
        <p:sp>
          <p:nvSpPr>
            <p:cNvPr id="7" name="Freeform: Shape 6">
              <a:extLst>
                <a:ext uri="{FF2B5EF4-FFF2-40B4-BE49-F238E27FC236}">
                  <a16:creationId xmlns:a16="http://schemas.microsoft.com/office/drawing/2014/main" id="{94792F13-C00E-AAF4-A1EC-8E3A61B6CA5F}"/>
                </a:ext>
              </a:extLst>
            </p:cNvPr>
            <p:cNvSpPr/>
            <p:nvPr/>
          </p:nvSpPr>
          <p:spPr>
            <a:xfrm rot="16200000">
              <a:off x="2650706" y="3481926"/>
              <a:ext cx="2641390" cy="1584834"/>
            </a:xfrm>
            <a:custGeom>
              <a:avLst/>
              <a:gdLst>
                <a:gd name="csX0" fmla="*/ 0 w 2641390"/>
                <a:gd name="csY0" fmla="*/ 158483 h 1584834"/>
                <a:gd name="csX1" fmla="*/ 158483 w 2641390"/>
                <a:gd name="csY1" fmla="*/ 0 h 1584834"/>
                <a:gd name="csX2" fmla="*/ 2482907 w 2641390"/>
                <a:gd name="csY2" fmla="*/ 0 h 1584834"/>
                <a:gd name="csX3" fmla="*/ 2641390 w 2641390"/>
                <a:gd name="csY3" fmla="*/ 158483 h 1584834"/>
                <a:gd name="csX4" fmla="*/ 2641390 w 2641390"/>
                <a:gd name="csY4" fmla="*/ 1426351 h 1584834"/>
                <a:gd name="csX5" fmla="*/ 2482907 w 2641390"/>
                <a:gd name="csY5" fmla="*/ 1584834 h 1584834"/>
                <a:gd name="csX6" fmla="*/ 158483 w 2641390"/>
                <a:gd name="csY6" fmla="*/ 1584834 h 1584834"/>
                <a:gd name="csX7" fmla="*/ 0 w 2641390"/>
                <a:gd name="csY7" fmla="*/ 1426351 h 1584834"/>
                <a:gd name="csX8" fmla="*/ 0 w 2641390"/>
                <a:gd name="csY8" fmla="*/ 158483 h 15848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41390" h="1584834">
                  <a:moveTo>
                    <a:pt x="0" y="158483"/>
                  </a:moveTo>
                  <a:cubicBezTo>
                    <a:pt x="0" y="70955"/>
                    <a:pt x="70955" y="0"/>
                    <a:pt x="158483" y="0"/>
                  </a:cubicBezTo>
                  <a:lnTo>
                    <a:pt x="2482907" y="0"/>
                  </a:lnTo>
                  <a:cubicBezTo>
                    <a:pt x="2570435" y="0"/>
                    <a:pt x="2641390" y="70955"/>
                    <a:pt x="2641390" y="158483"/>
                  </a:cubicBezTo>
                  <a:lnTo>
                    <a:pt x="2641390" y="1426351"/>
                  </a:lnTo>
                  <a:cubicBezTo>
                    <a:pt x="2641390" y="1513879"/>
                    <a:pt x="2570435" y="1584834"/>
                    <a:pt x="2482907" y="1584834"/>
                  </a:cubicBezTo>
                  <a:lnTo>
                    <a:pt x="158483" y="1584834"/>
                  </a:lnTo>
                  <a:cubicBezTo>
                    <a:pt x="70955" y="1584834"/>
                    <a:pt x="0" y="1513879"/>
                    <a:pt x="0" y="1426351"/>
                  </a:cubicBezTo>
                  <a:lnTo>
                    <a:pt x="0" y="158483"/>
                  </a:lnTo>
                  <a:close/>
                </a:path>
              </a:pathLst>
            </a:custGeom>
            <a:ln>
              <a:solidFill>
                <a:srgbClr val="AC9F2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4998" tIns="114998" rIns="114998" bIns="114998" numCol="1" spcCol="1270" anchor="ctr" anchorCtr="0">
              <a:noAutofit/>
            </a:bodyPr>
            <a:lstStyle/>
            <a:p>
              <a:pPr marL="0" lvl="0" indent="0" algn="ctr" defTabSz="800100">
                <a:lnSpc>
                  <a:spcPct val="90000"/>
                </a:lnSpc>
                <a:spcBef>
                  <a:spcPct val="0"/>
                </a:spcBef>
                <a:spcAft>
                  <a:spcPct val="35000"/>
                </a:spcAft>
                <a:buNone/>
              </a:pPr>
              <a:r>
                <a:rPr lang="is-IS" sz="1800" kern="1200" dirty="0"/>
                <a:t>CARRA runoff - 2.5 km grid, daily</a:t>
              </a:r>
            </a:p>
          </p:txBody>
        </p:sp>
        <p:sp>
          <p:nvSpPr>
            <p:cNvPr id="8" name="Freeform: Shape 7">
              <a:extLst>
                <a:ext uri="{FF2B5EF4-FFF2-40B4-BE49-F238E27FC236}">
                  <a16:creationId xmlns:a16="http://schemas.microsoft.com/office/drawing/2014/main" id="{13995167-7334-414D-2E5F-1DCF800A8C8E}"/>
                </a:ext>
              </a:extLst>
            </p:cNvPr>
            <p:cNvSpPr/>
            <p:nvPr/>
          </p:nvSpPr>
          <p:spPr>
            <a:xfrm>
              <a:off x="5066457" y="3946812"/>
              <a:ext cx="731139" cy="655064"/>
            </a:xfrm>
            <a:custGeom>
              <a:avLst/>
              <a:gdLst>
                <a:gd name="csX0" fmla="*/ 0 w 559974"/>
                <a:gd name="csY0" fmla="*/ 131013 h 655064"/>
                <a:gd name="csX1" fmla="*/ 279987 w 559974"/>
                <a:gd name="csY1" fmla="*/ 131013 h 655064"/>
                <a:gd name="csX2" fmla="*/ 279987 w 559974"/>
                <a:gd name="csY2" fmla="*/ 0 h 655064"/>
                <a:gd name="csX3" fmla="*/ 559974 w 559974"/>
                <a:gd name="csY3" fmla="*/ 327532 h 655064"/>
                <a:gd name="csX4" fmla="*/ 279987 w 559974"/>
                <a:gd name="csY4" fmla="*/ 655064 h 655064"/>
                <a:gd name="csX5" fmla="*/ 279987 w 559974"/>
                <a:gd name="csY5" fmla="*/ 524051 h 655064"/>
                <a:gd name="csX6" fmla="*/ 0 w 559974"/>
                <a:gd name="csY6" fmla="*/ 524051 h 655064"/>
                <a:gd name="csX7" fmla="*/ 0 w 559974"/>
                <a:gd name="csY7" fmla="*/ 131013 h 6550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59974" h="655064">
                  <a:moveTo>
                    <a:pt x="0" y="131013"/>
                  </a:moveTo>
                  <a:lnTo>
                    <a:pt x="279987" y="131013"/>
                  </a:lnTo>
                  <a:lnTo>
                    <a:pt x="279987" y="0"/>
                  </a:lnTo>
                  <a:lnTo>
                    <a:pt x="559974" y="327532"/>
                  </a:lnTo>
                  <a:lnTo>
                    <a:pt x="279987" y="655064"/>
                  </a:lnTo>
                  <a:lnTo>
                    <a:pt x="279987" y="524051"/>
                  </a:lnTo>
                  <a:lnTo>
                    <a:pt x="0" y="524051"/>
                  </a:lnTo>
                  <a:lnTo>
                    <a:pt x="0" y="131013"/>
                  </a:lnTo>
                  <a:close/>
                </a:path>
              </a:pathLst>
            </a:custGeom>
            <a:ln>
              <a:solidFill>
                <a:srgbClr val="AC9F2C"/>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31013" rIns="167992" bIns="131013" numCol="1" spcCol="1270" anchor="ctr" anchorCtr="0">
              <a:noAutofit/>
            </a:bodyPr>
            <a:lstStyle/>
            <a:p>
              <a:pPr marL="0" lvl="0" indent="0" algn="ctr" defTabSz="800100">
                <a:lnSpc>
                  <a:spcPct val="90000"/>
                </a:lnSpc>
                <a:spcBef>
                  <a:spcPct val="0"/>
                </a:spcBef>
                <a:spcAft>
                  <a:spcPct val="35000"/>
                </a:spcAft>
                <a:buNone/>
              </a:pPr>
              <a:endParaRPr lang="is-IS" sz="1800" kern="1200"/>
            </a:p>
          </p:txBody>
        </p:sp>
        <p:sp>
          <p:nvSpPr>
            <p:cNvPr id="9" name="Freeform: Shape 8">
              <a:extLst>
                <a:ext uri="{FF2B5EF4-FFF2-40B4-BE49-F238E27FC236}">
                  <a16:creationId xmlns:a16="http://schemas.microsoft.com/office/drawing/2014/main" id="{157DA0C0-7E66-8936-128F-B7934263E731}"/>
                </a:ext>
              </a:extLst>
            </p:cNvPr>
            <p:cNvSpPr/>
            <p:nvPr/>
          </p:nvSpPr>
          <p:spPr>
            <a:xfrm rot="16200000">
              <a:off x="5681902" y="3481926"/>
              <a:ext cx="2641390" cy="1584834"/>
            </a:xfrm>
            <a:custGeom>
              <a:avLst/>
              <a:gdLst>
                <a:gd name="csX0" fmla="*/ 0 w 2641390"/>
                <a:gd name="csY0" fmla="*/ 158483 h 1584834"/>
                <a:gd name="csX1" fmla="*/ 158483 w 2641390"/>
                <a:gd name="csY1" fmla="*/ 0 h 1584834"/>
                <a:gd name="csX2" fmla="*/ 2482907 w 2641390"/>
                <a:gd name="csY2" fmla="*/ 0 h 1584834"/>
                <a:gd name="csX3" fmla="*/ 2641390 w 2641390"/>
                <a:gd name="csY3" fmla="*/ 158483 h 1584834"/>
                <a:gd name="csX4" fmla="*/ 2641390 w 2641390"/>
                <a:gd name="csY4" fmla="*/ 1426351 h 1584834"/>
                <a:gd name="csX5" fmla="*/ 2482907 w 2641390"/>
                <a:gd name="csY5" fmla="*/ 1584834 h 1584834"/>
                <a:gd name="csX6" fmla="*/ 158483 w 2641390"/>
                <a:gd name="csY6" fmla="*/ 1584834 h 1584834"/>
                <a:gd name="csX7" fmla="*/ 0 w 2641390"/>
                <a:gd name="csY7" fmla="*/ 1426351 h 1584834"/>
                <a:gd name="csX8" fmla="*/ 0 w 2641390"/>
                <a:gd name="csY8" fmla="*/ 158483 h 15848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41390" h="1584834">
                  <a:moveTo>
                    <a:pt x="0" y="158483"/>
                  </a:moveTo>
                  <a:cubicBezTo>
                    <a:pt x="0" y="70955"/>
                    <a:pt x="70955" y="0"/>
                    <a:pt x="158483" y="0"/>
                  </a:cubicBezTo>
                  <a:lnTo>
                    <a:pt x="2482907" y="0"/>
                  </a:lnTo>
                  <a:cubicBezTo>
                    <a:pt x="2570435" y="0"/>
                    <a:pt x="2641390" y="70955"/>
                    <a:pt x="2641390" y="158483"/>
                  </a:cubicBezTo>
                  <a:lnTo>
                    <a:pt x="2641390" y="1426351"/>
                  </a:lnTo>
                  <a:cubicBezTo>
                    <a:pt x="2641390" y="1513879"/>
                    <a:pt x="2570435" y="1584834"/>
                    <a:pt x="2482907" y="1584834"/>
                  </a:cubicBezTo>
                  <a:lnTo>
                    <a:pt x="158483" y="1584834"/>
                  </a:lnTo>
                  <a:cubicBezTo>
                    <a:pt x="70955" y="1584834"/>
                    <a:pt x="0" y="1513879"/>
                    <a:pt x="0" y="1426351"/>
                  </a:cubicBezTo>
                  <a:lnTo>
                    <a:pt x="0" y="158483"/>
                  </a:lnTo>
                  <a:close/>
                </a:path>
              </a:pathLst>
            </a:custGeom>
            <a:ln>
              <a:solidFill>
                <a:srgbClr val="AC9F2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4998" tIns="114998" rIns="114998" bIns="114998" numCol="1" spcCol="1270" anchor="ctr" anchorCtr="0">
              <a:noAutofit/>
            </a:bodyPr>
            <a:lstStyle/>
            <a:p>
              <a:pPr marL="0" lvl="0" indent="0" algn="ctr" defTabSz="800100">
                <a:lnSpc>
                  <a:spcPct val="90000"/>
                </a:lnSpc>
                <a:spcBef>
                  <a:spcPct val="0"/>
                </a:spcBef>
                <a:spcAft>
                  <a:spcPct val="35000"/>
                </a:spcAft>
                <a:buNone/>
              </a:pPr>
              <a:r>
                <a:rPr lang="is-IS" sz="1800" kern="1200" dirty="0"/>
                <a:t>Catchments + outlets</a:t>
              </a:r>
            </a:p>
          </p:txBody>
        </p:sp>
        <p:sp>
          <p:nvSpPr>
            <p:cNvPr id="10" name="Freeform: Shape 9">
              <a:extLst>
                <a:ext uri="{FF2B5EF4-FFF2-40B4-BE49-F238E27FC236}">
                  <a16:creationId xmlns:a16="http://schemas.microsoft.com/office/drawing/2014/main" id="{F67068C7-B9EF-6AE3-ED00-3B8F2114C24F}"/>
                </a:ext>
              </a:extLst>
            </p:cNvPr>
            <p:cNvSpPr/>
            <p:nvPr/>
          </p:nvSpPr>
          <p:spPr>
            <a:xfrm>
              <a:off x="8123542" y="3946811"/>
              <a:ext cx="746807" cy="655064"/>
            </a:xfrm>
            <a:custGeom>
              <a:avLst/>
              <a:gdLst>
                <a:gd name="csX0" fmla="*/ 0 w 559974"/>
                <a:gd name="csY0" fmla="*/ 131013 h 655064"/>
                <a:gd name="csX1" fmla="*/ 279987 w 559974"/>
                <a:gd name="csY1" fmla="*/ 131013 h 655064"/>
                <a:gd name="csX2" fmla="*/ 279987 w 559974"/>
                <a:gd name="csY2" fmla="*/ 0 h 655064"/>
                <a:gd name="csX3" fmla="*/ 559974 w 559974"/>
                <a:gd name="csY3" fmla="*/ 327532 h 655064"/>
                <a:gd name="csX4" fmla="*/ 279987 w 559974"/>
                <a:gd name="csY4" fmla="*/ 655064 h 655064"/>
                <a:gd name="csX5" fmla="*/ 279987 w 559974"/>
                <a:gd name="csY5" fmla="*/ 524051 h 655064"/>
                <a:gd name="csX6" fmla="*/ 0 w 559974"/>
                <a:gd name="csY6" fmla="*/ 524051 h 655064"/>
                <a:gd name="csX7" fmla="*/ 0 w 559974"/>
                <a:gd name="csY7" fmla="*/ 131013 h 6550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59974" h="655064">
                  <a:moveTo>
                    <a:pt x="0" y="131013"/>
                  </a:moveTo>
                  <a:lnTo>
                    <a:pt x="279987" y="131013"/>
                  </a:lnTo>
                  <a:lnTo>
                    <a:pt x="279987" y="0"/>
                  </a:lnTo>
                  <a:lnTo>
                    <a:pt x="559974" y="327532"/>
                  </a:lnTo>
                  <a:lnTo>
                    <a:pt x="279987" y="655064"/>
                  </a:lnTo>
                  <a:lnTo>
                    <a:pt x="279987" y="524051"/>
                  </a:lnTo>
                  <a:lnTo>
                    <a:pt x="0" y="524051"/>
                  </a:lnTo>
                  <a:lnTo>
                    <a:pt x="0" y="131013"/>
                  </a:lnTo>
                  <a:close/>
                </a:path>
              </a:pathLst>
            </a:custGeom>
            <a:ln>
              <a:solidFill>
                <a:srgbClr val="AC9F2C"/>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31013" rIns="167992" bIns="131013" numCol="1" spcCol="1270" anchor="ctr" anchorCtr="0">
              <a:noAutofit/>
            </a:bodyPr>
            <a:lstStyle/>
            <a:p>
              <a:pPr marL="0" lvl="0" indent="0" algn="ctr" defTabSz="800100">
                <a:lnSpc>
                  <a:spcPct val="90000"/>
                </a:lnSpc>
                <a:spcBef>
                  <a:spcPct val="0"/>
                </a:spcBef>
                <a:spcAft>
                  <a:spcPct val="35000"/>
                </a:spcAft>
                <a:buNone/>
              </a:pPr>
              <a:endParaRPr lang="is-IS" sz="1800" kern="1200"/>
            </a:p>
          </p:txBody>
        </p:sp>
        <p:sp>
          <p:nvSpPr>
            <p:cNvPr id="11" name="Freeform: Shape 10">
              <a:extLst>
                <a:ext uri="{FF2B5EF4-FFF2-40B4-BE49-F238E27FC236}">
                  <a16:creationId xmlns:a16="http://schemas.microsoft.com/office/drawing/2014/main" id="{132785E1-AC68-E883-9D6E-B1532406C9BB}"/>
                </a:ext>
              </a:extLst>
            </p:cNvPr>
            <p:cNvSpPr/>
            <p:nvPr/>
          </p:nvSpPr>
          <p:spPr>
            <a:xfrm rot="16200000">
              <a:off x="8703573" y="3481926"/>
              <a:ext cx="2641390" cy="1584834"/>
            </a:xfrm>
            <a:custGeom>
              <a:avLst/>
              <a:gdLst>
                <a:gd name="csX0" fmla="*/ 0 w 2641390"/>
                <a:gd name="csY0" fmla="*/ 158483 h 1584834"/>
                <a:gd name="csX1" fmla="*/ 158483 w 2641390"/>
                <a:gd name="csY1" fmla="*/ 0 h 1584834"/>
                <a:gd name="csX2" fmla="*/ 2482907 w 2641390"/>
                <a:gd name="csY2" fmla="*/ 0 h 1584834"/>
                <a:gd name="csX3" fmla="*/ 2641390 w 2641390"/>
                <a:gd name="csY3" fmla="*/ 158483 h 1584834"/>
                <a:gd name="csX4" fmla="*/ 2641390 w 2641390"/>
                <a:gd name="csY4" fmla="*/ 1426351 h 1584834"/>
                <a:gd name="csX5" fmla="*/ 2482907 w 2641390"/>
                <a:gd name="csY5" fmla="*/ 1584834 h 1584834"/>
                <a:gd name="csX6" fmla="*/ 158483 w 2641390"/>
                <a:gd name="csY6" fmla="*/ 1584834 h 1584834"/>
                <a:gd name="csX7" fmla="*/ 0 w 2641390"/>
                <a:gd name="csY7" fmla="*/ 1426351 h 1584834"/>
                <a:gd name="csX8" fmla="*/ 0 w 2641390"/>
                <a:gd name="csY8" fmla="*/ 158483 h 15848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41390" h="1584834">
                  <a:moveTo>
                    <a:pt x="0" y="158483"/>
                  </a:moveTo>
                  <a:cubicBezTo>
                    <a:pt x="0" y="70955"/>
                    <a:pt x="70955" y="0"/>
                    <a:pt x="158483" y="0"/>
                  </a:cubicBezTo>
                  <a:lnTo>
                    <a:pt x="2482907" y="0"/>
                  </a:lnTo>
                  <a:cubicBezTo>
                    <a:pt x="2570435" y="0"/>
                    <a:pt x="2641390" y="70955"/>
                    <a:pt x="2641390" y="158483"/>
                  </a:cubicBezTo>
                  <a:lnTo>
                    <a:pt x="2641390" y="1426351"/>
                  </a:lnTo>
                  <a:cubicBezTo>
                    <a:pt x="2641390" y="1513879"/>
                    <a:pt x="2570435" y="1584834"/>
                    <a:pt x="2482907" y="1584834"/>
                  </a:cubicBezTo>
                  <a:lnTo>
                    <a:pt x="158483" y="1584834"/>
                  </a:lnTo>
                  <a:cubicBezTo>
                    <a:pt x="70955" y="1584834"/>
                    <a:pt x="0" y="1513879"/>
                    <a:pt x="0" y="1426351"/>
                  </a:cubicBezTo>
                  <a:lnTo>
                    <a:pt x="0" y="158483"/>
                  </a:lnTo>
                  <a:close/>
                </a:path>
              </a:pathLst>
            </a:custGeom>
            <a:ln>
              <a:solidFill>
                <a:srgbClr val="AC9F2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4998" tIns="114998" rIns="114998" bIns="114998" numCol="1" spcCol="1270" anchor="ctr" anchorCtr="0">
              <a:noAutofit/>
            </a:bodyPr>
            <a:lstStyle/>
            <a:p>
              <a:pPr marL="0" lvl="0" indent="0" algn="ctr" defTabSz="800100">
                <a:lnSpc>
                  <a:spcPct val="90000"/>
                </a:lnSpc>
                <a:spcBef>
                  <a:spcPct val="0"/>
                </a:spcBef>
                <a:spcAft>
                  <a:spcPct val="35000"/>
                </a:spcAft>
                <a:buNone/>
              </a:pPr>
              <a:r>
                <a:rPr lang="is-IS" sz="1800" kern="1200" dirty="0"/>
                <a:t>Daily discharge per outlet Q [m³/s]</a:t>
              </a:r>
            </a:p>
          </p:txBody>
        </p:sp>
      </p:grpSp>
      <p:sp>
        <p:nvSpPr>
          <p:cNvPr id="13" name="Text 1">
            <a:extLst>
              <a:ext uri="{FF2B5EF4-FFF2-40B4-BE49-F238E27FC236}">
                <a16:creationId xmlns:a16="http://schemas.microsoft.com/office/drawing/2014/main" id="{B7C68D84-79A2-3FD5-9CE4-17EE3DEDFDD0}"/>
              </a:ext>
            </a:extLst>
          </p:cNvPr>
          <p:cNvSpPr txBox="1"/>
          <p:nvPr/>
        </p:nvSpPr>
        <p:spPr>
          <a:xfrm>
            <a:off x="807480" y="1981200"/>
            <a:ext cx="5860019" cy="4511675"/>
          </a:xfrm>
          <a:prstGeom prst="rect">
            <a:avLst/>
          </a:prstGeom>
          <a:noFill/>
          <a:ln/>
        </p:spPr>
        <p:txBody>
          <a:bodyPr wrap="square" lIns="635" tIns="635" rIns="635" bIns="635" rtlCol="0" anchor="t"/>
          <a:lstStyle/>
          <a:p>
            <a:pPr marL="228600" indent="-228600">
              <a:spcBef>
                <a:spcPts val="600"/>
              </a:spcBef>
              <a:spcAft>
                <a:spcPts val="1200"/>
              </a:spcAft>
              <a:buSzPct val="100000"/>
              <a:buChar char="•"/>
            </a:pPr>
            <a:r>
              <a:rPr lang="en-US" sz="1800" dirty="0">
                <a:solidFill>
                  <a:schemeClr val="tx1"/>
                </a:solidFill>
                <a:latin typeface="Calibri" pitchFamily="34" charset="0"/>
                <a:ea typeface="Calibri" pitchFamily="34" charset="-122"/>
                <a:cs typeface="Calibri" pitchFamily="34" charset="-120"/>
              </a:rPr>
              <a:t>The goal is to get freshwater input from rivers for the ROMS ocean model</a:t>
            </a:r>
            <a:endParaRPr lang="en-US" sz="1800" dirty="0"/>
          </a:p>
          <a:p>
            <a:pPr marL="228600" indent="-228600">
              <a:spcBef>
                <a:spcPts val="600"/>
              </a:spcBef>
              <a:spcAft>
                <a:spcPts val="1200"/>
              </a:spcAft>
              <a:buSzPct val="100000"/>
              <a:buChar char="•"/>
            </a:pPr>
            <a:r>
              <a:rPr lang="en-US" sz="1800" dirty="0">
                <a:solidFill>
                  <a:schemeClr val="tx1"/>
                </a:solidFill>
                <a:latin typeface="Calibri" pitchFamily="34" charset="0"/>
                <a:ea typeface="Calibri" pitchFamily="34" charset="-122"/>
                <a:cs typeface="Calibri" pitchFamily="34" charset="-120"/>
              </a:rPr>
              <a:t>Formats: CSV or NetCDF (preferred)</a:t>
            </a:r>
            <a:endParaRPr lang="en-US" sz="1800" dirty="0"/>
          </a:p>
          <a:p>
            <a:pPr marL="228600" indent="-228600">
              <a:spcBef>
                <a:spcPts val="600"/>
              </a:spcBef>
              <a:spcAft>
                <a:spcPts val="1200"/>
              </a:spcAft>
              <a:buSzPct val="100000"/>
              <a:buChar char="•"/>
            </a:pPr>
            <a:r>
              <a:rPr lang="en-US" sz="1800" dirty="0">
                <a:solidFill>
                  <a:schemeClr val="tx1"/>
                </a:solidFill>
                <a:latin typeface="Calibri" pitchFamily="34" charset="0"/>
                <a:ea typeface="Calibri" pitchFamily="34" charset="-122"/>
                <a:cs typeface="Calibri" pitchFamily="34" charset="-120"/>
              </a:rPr>
              <a:t>Years: test 1991 and 2023, then dec 2017 to June 2020</a:t>
            </a:r>
          </a:p>
          <a:p>
            <a:pPr marL="228600" indent="-228600">
              <a:spcBef>
                <a:spcPts val="600"/>
              </a:spcBef>
              <a:spcAft>
                <a:spcPts val="1200"/>
              </a:spcAft>
              <a:buSzPct val="100000"/>
              <a:buChar char="•"/>
            </a:pPr>
            <a:r>
              <a:rPr lang="en-GB" sz="1800" dirty="0">
                <a:solidFill>
                  <a:schemeClr val="tx1"/>
                </a:solidFill>
                <a:latin typeface="Calibri" pitchFamily="34" charset="0"/>
                <a:ea typeface="Calibri" pitchFamily="34" charset="-122"/>
                <a:cs typeface="Calibri" pitchFamily="34" charset="-120"/>
              </a:rPr>
              <a:t>Per river outlet: ID / name, latitude, longitude, catchment area, date, daily mean discharge [m³/s]</a:t>
            </a:r>
            <a:endParaRPr lang="en-US" sz="1800" dirty="0">
              <a:solidFill>
                <a:schemeClr val="tx1"/>
              </a:solidFill>
              <a:latin typeface="Calibri" pitchFamily="34" charset="0"/>
              <a:ea typeface="Calibri" pitchFamily="34" charset="-122"/>
              <a:cs typeface="Calibri" pitchFamily="34" charset="-120"/>
            </a:endParaRPr>
          </a:p>
          <a:p>
            <a:pPr marL="228600" indent="-228600">
              <a:spcBef>
                <a:spcPts val="600"/>
              </a:spcBef>
              <a:spcAft>
                <a:spcPts val="1200"/>
              </a:spcAft>
              <a:buSzPct val="100000"/>
              <a:buChar char="•"/>
            </a:pPr>
            <a:r>
              <a:rPr lang="en-US" sz="1800" dirty="0">
                <a:latin typeface="Calibri" pitchFamily="34" charset="0"/>
                <a:ea typeface="Calibri" pitchFamily="34" charset="-122"/>
                <a:cs typeface="Calibri" pitchFamily="34" charset="-120"/>
              </a:rPr>
              <a:t>Coverage: </a:t>
            </a:r>
          </a:p>
          <a:p>
            <a:pPr marL="685800" lvl="1" indent="-228600">
              <a:spcBef>
                <a:spcPts val="600"/>
              </a:spcBef>
              <a:spcAft>
                <a:spcPts val="1200"/>
              </a:spcAft>
              <a:buSzPct val="100000"/>
              <a:buChar char="•"/>
            </a:pPr>
            <a:r>
              <a:rPr lang="en-US" dirty="0">
                <a:latin typeface="Calibri" pitchFamily="34" charset="0"/>
                <a:ea typeface="Calibri" pitchFamily="34" charset="-122"/>
                <a:cs typeface="Calibri" pitchFamily="34" charset="-120"/>
              </a:rPr>
              <a:t>Test area </a:t>
            </a:r>
          </a:p>
          <a:p>
            <a:pPr marL="685800" lvl="1" indent="-228600">
              <a:spcBef>
                <a:spcPts val="600"/>
              </a:spcBef>
              <a:spcAft>
                <a:spcPts val="1200"/>
              </a:spcAft>
              <a:buSzPct val="100000"/>
              <a:buChar char="•"/>
            </a:pPr>
            <a:r>
              <a:rPr lang="en-US" dirty="0">
                <a:latin typeface="Calibri" pitchFamily="34" charset="0"/>
                <a:ea typeface="Calibri" pitchFamily="34" charset="-122"/>
                <a:cs typeface="Calibri" pitchFamily="34" charset="-120"/>
              </a:rPr>
              <a:t>whole Iceland, coastal catchments</a:t>
            </a:r>
            <a:endParaRPr lang="en-US" dirty="0"/>
          </a:p>
        </p:txBody>
      </p:sp>
      <p:sp>
        <p:nvSpPr>
          <p:cNvPr id="14" name="Slide Number Placeholder 13">
            <a:extLst>
              <a:ext uri="{FF2B5EF4-FFF2-40B4-BE49-F238E27FC236}">
                <a16:creationId xmlns:a16="http://schemas.microsoft.com/office/drawing/2014/main" id="{855EA371-3C73-4612-17DA-2788C9EF0A0F}"/>
              </a:ext>
            </a:extLst>
          </p:cNvPr>
          <p:cNvSpPr>
            <a:spLocks noGrp="1"/>
          </p:cNvSpPr>
          <p:nvPr>
            <p:ph type="sldNum" sz="quarter" idx="12"/>
          </p:nvPr>
        </p:nvSpPr>
        <p:spPr/>
        <p:txBody>
          <a:bodyPr/>
          <a:lstStyle/>
          <a:p>
            <a:fld id="{BB6ED4E6-5AD6-C247-B20E-7862EEC5D883}" type="slidenum">
              <a:rPr lang="en-IS" smtClean="0"/>
              <a:t>2</a:t>
            </a:fld>
            <a:endParaRPr lang="en-IS"/>
          </a:p>
        </p:txBody>
      </p:sp>
    </p:spTree>
    <p:extLst>
      <p:ext uri="{BB962C8B-B14F-4D97-AF65-F5344CB8AC3E}">
        <p14:creationId xmlns:p14="http://schemas.microsoft.com/office/powerpoint/2010/main" val="98976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56E66-F950-2961-3A11-50DF80EEE9A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47B66D1-3F9E-4511-BB57-05E2E52E6A8F}"/>
              </a:ext>
            </a:extLst>
          </p:cNvPr>
          <p:cNvSpPr>
            <a:spLocks noGrp="1"/>
          </p:cNvSpPr>
          <p:nvPr>
            <p:ph type="title"/>
          </p:nvPr>
        </p:nvSpPr>
        <p:spPr>
          <a:xfrm>
            <a:off x="771525" y="752475"/>
            <a:ext cx="10582275" cy="824251"/>
          </a:xfrm>
        </p:spPr>
        <p:txBody>
          <a:bodyPr>
            <a:normAutofit/>
          </a:bodyPr>
          <a:lstStyle/>
          <a:p>
            <a:r>
              <a:rPr lang="is-IS" sz="4000" dirty="0"/>
              <a:t>Data - </a:t>
            </a:r>
            <a:r>
              <a:rPr lang="en-US" sz="4000" dirty="0">
                <a:latin typeface="Calibri" pitchFamily="34" charset="0"/>
                <a:ea typeface="Calibri" pitchFamily="34" charset="-122"/>
                <a:cs typeface="Calibri" pitchFamily="34" charset="-120"/>
              </a:rPr>
              <a:t>Copernicus Arctic Regional Reanalysis (C3S)</a:t>
            </a:r>
            <a:endParaRPr lang="is-IS" sz="4000" dirty="0"/>
          </a:p>
        </p:txBody>
      </p:sp>
      <p:sp>
        <p:nvSpPr>
          <p:cNvPr id="3" name="Text 1">
            <a:extLst>
              <a:ext uri="{FF2B5EF4-FFF2-40B4-BE49-F238E27FC236}">
                <a16:creationId xmlns:a16="http://schemas.microsoft.com/office/drawing/2014/main" id="{769ECD2C-A46A-8BD8-1606-19056A206BB3}"/>
              </a:ext>
            </a:extLst>
          </p:cNvPr>
          <p:cNvSpPr txBox="1"/>
          <p:nvPr/>
        </p:nvSpPr>
        <p:spPr>
          <a:xfrm>
            <a:off x="771525" y="1971675"/>
            <a:ext cx="6400800" cy="2009775"/>
          </a:xfrm>
          <a:prstGeom prst="rect">
            <a:avLst/>
          </a:prstGeom>
          <a:noFill/>
          <a:ln/>
        </p:spPr>
        <p:txBody>
          <a:bodyPr wrap="square" lIns="635" tIns="635" rIns="635" bIns="635" rtlCol="0" anchor="t"/>
          <a:lstStyle/>
          <a:p>
            <a:pPr marL="228600" indent="-228600">
              <a:spcAft>
                <a:spcPts val="600"/>
              </a:spcAft>
              <a:buSzPct val="100000"/>
              <a:buChar char="•"/>
            </a:pPr>
            <a:r>
              <a:rPr lang="en-US" sz="1700" dirty="0">
                <a:solidFill>
                  <a:schemeClr val="tx1"/>
                </a:solidFill>
                <a:latin typeface="Calibri" pitchFamily="34" charset="0"/>
                <a:ea typeface="Calibri" pitchFamily="34" charset="-122"/>
                <a:cs typeface="Calibri" pitchFamily="34" charset="-120"/>
              </a:rPr>
              <a:t>2.5 km grid, 1991 – present; the West domain covers Iceland</a:t>
            </a:r>
            <a:endParaRPr lang="en-US" sz="1700" dirty="0"/>
          </a:p>
          <a:p>
            <a:pPr marL="228600" indent="-228600">
              <a:spcAft>
                <a:spcPts val="600"/>
              </a:spcAft>
              <a:buSzPct val="100000"/>
              <a:buChar char="•"/>
            </a:pPr>
            <a:r>
              <a:rPr lang="en-US" sz="1700" dirty="0">
                <a:solidFill>
                  <a:schemeClr val="tx1"/>
                </a:solidFill>
                <a:latin typeface="Calibri" pitchFamily="34" charset="0"/>
                <a:ea typeface="Calibri" pitchFamily="34" charset="-122"/>
                <a:cs typeface="Calibri" pitchFamily="34" charset="-120"/>
              </a:rPr>
              <a:t>Dataset used: reanalysis-carra-means – daily values computed</a:t>
            </a:r>
          </a:p>
          <a:p>
            <a:pPr>
              <a:spcAft>
                <a:spcPts val="600"/>
              </a:spcAft>
              <a:buSzPct val="100000"/>
            </a:pPr>
            <a:r>
              <a:rPr lang="en-US" sz="1000" dirty="0">
                <a:solidFill>
                  <a:srgbClr val="899499"/>
                </a:solidFill>
                <a:hlinkClick r:id="rId2">
                  <a:extLst>
                    <a:ext uri="{A12FA001-AC4F-418D-AE19-62706E023703}">
                      <ahyp:hlinkClr xmlns:ahyp="http://schemas.microsoft.com/office/drawing/2018/hyperlinkcolor" val="tx"/>
                    </a:ext>
                  </a:extLst>
                </a:hlinkClick>
              </a:rPr>
              <a:t>https://cds.climate.copernicus.eu/datasets/reanalysis-carra-means?tab=overview</a:t>
            </a:r>
            <a:endParaRPr lang="en-US" sz="1000" dirty="0">
              <a:solidFill>
                <a:srgbClr val="899499"/>
              </a:solidFill>
            </a:endParaRPr>
          </a:p>
          <a:p>
            <a:pPr>
              <a:spcAft>
                <a:spcPts val="600"/>
              </a:spcAft>
              <a:buSzPct val="100000"/>
            </a:pPr>
            <a:endParaRPr lang="en-US" sz="1000" dirty="0"/>
          </a:p>
          <a:p>
            <a:pPr marL="228600" indent="-228600">
              <a:spcAft>
                <a:spcPts val="600"/>
              </a:spcAft>
              <a:buSzPct val="100000"/>
              <a:buChar char="•"/>
            </a:pPr>
            <a:r>
              <a:rPr lang="en-US" sz="1700" dirty="0">
                <a:solidFill>
                  <a:schemeClr val="tx1"/>
                </a:solidFill>
                <a:latin typeface="Calibri" pitchFamily="34" charset="0"/>
                <a:ea typeface="Calibri" pitchFamily="34" charset="-122"/>
                <a:cs typeface="Calibri" pitchFamily="34" charset="-120"/>
              </a:rPr>
              <a:t>Fluxes in kg m⁻² = mm per day</a:t>
            </a:r>
            <a:endParaRPr lang="en-US" sz="1700" dirty="0"/>
          </a:p>
          <a:p>
            <a:pPr marL="457200" lvl="1" indent="-228600">
              <a:spcAft>
                <a:spcPts val="600"/>
              </a:spcAft>
              <a:buSzPct val="100000"/>
              <a:buChar char="•"/>
            </a:pPr>
            <a:r>
              <a:rPr lang="en-US" sz="1500" dirty="0">
                <a:solidFill>
                  <a:schemeClr val="tx2"/>
                </a:solidFill>
                <a:latin typeface="Calibri" pitchFamily="34" charset="0"/>
                <a:ea typeface="Calibri" pitchFamily="34" charset="-122"/>
                <a:cs typeface="Calibri" pitchFamily="34" charset="-120"/>
              </a:rPr>
              <a:t>1 mm/day over 86.4 km² = 1 m³/s</a:t>
            </a:r>
          </a:p>
        </p:txBody>
      </p:sp>
      <p:sp>
        <p:nvSpPr>
          <p:cNvPr id="12" name="Text 3">
            <a:extLst>
              <a:ext uri="{FF2B5EF4-FFF2-40B4-BE49-F238E27FC236}">
                <a16:creationId xmlns:a16="http://schemas.microsoft.com/office/drawing/2014/main" id="{EAD00DEE-7265-3C05-5427-47E8365CBE88}"/>
              </a:ext>
            </a:extLst>
          </p:cNvPr>
          <p:cNvSpPr txBox="1"/>
          <p:nvPr/>
        </p:nvSpPr>
        <p:spPr>
          <a:xfrm>
            <a:off x="7574280" y="1971675"/>
            <a:ext cx="4023360" cy="2137338"/>
          </a:xfrm>
          <a:prstGeom prst="rect">
            <a:avLst/>
          </a:prstGeom>
          <a:noFill/>
          <a:ln/>
        </p:spPr>
        <p:style>
          <a:lnRef idx="2">
            <a:schemeClr val="accent5"/>
          </a:lnRef>
          <a:fillRef idx="1">
            <a:schemeClr val="lt1"/>
          </a:fillRef>
          <a:effectRef idx="0">
            <a:schemeClr val="accent5"/>
          </a:effectRef>
          <a:fontRef idx="minor">
            <a:schemeClr val="dk1"/>
          </a:fontRef>
        </p:style>
        <p:txBody>
          <a:bodyPr wrap="square" rtlCol="0" anchor="t"/>
          <a:lstStyle/>
          <a:p>
            <a:pPr marL="0" indent="0">
              <a:buNone/>
            </a:pPr>
            <a:r>
              <a:rPr lang="en-US" sz="1500" b="1" dirty="0">
                <a:solidFill>
                  <a:schemeClr val="tx1"/>
                </a:solidFill>
              </a:rPr>
              <a:t>Availability problem</a:t>
            </a:r>
            <a:endParaRPr lang="en-US" sz="1500" dirty="0"/>
          </a:p>
          <a:p>
            <a:pPr marL="0" indent="0">
              <a:buNone/>
            </a:pPr>
            <a:r>
              <a:rPr lang="en-US" sz="600" dirty="0">
                <a:solidFill>
                  <a:schemeClr val="tx1"/>
                </a:solidFill>
              </a:rPr>
              <a:t> </a:t>
            </a:r>
            <a:endParaRPr lang="en-US" sz="1500" dirty="0"/>
          </a:p>
          <a:p>
            <a:pPr marL="0" indent="0">
              <a:buNone/>
            </a:pPr>
            <a:r>
              <a:rPr lang="en-US" sz="1500" dirty="0">
                <a:solidFill>
                  <a:schemeClr val="tx1"/>
                </a:solidFill>
              </a:rPr>
              <a:t>Daily fluxes (runoff, percolation, precipitation, evaporation) in reanalysis-</a:t>
            </a:r>
            <a:r>
              <a:rPr lang="en-US" sz="1500" dirty="0" err="1">
                <a:solidFill>
                  <a:schemeClr val="tx1"/>
                </a:solidFill>
              </a:rPr>
              <a:t>carra</a:t>
            </a:r>
            <a:r>
              <a:rPr lang="en-US" sz="1500" dirty="0">
                <a:solidFill>
                  <a:schemeClr val="tx1"/>
                </a:solidFill>
              </a:rPr>
              <a:t>-means are not in some years </a:t>
            </a:r>
          </a:p>
          <a:p>
            <a:pPr marL="0" indent="0">
              <a:buNone/>
            </a:pPr>
            <a:endParaRPr lang="en-US" sz="1500" dirty="0"/>
          </a:p>
          <a:p>
            <a:pPr marL="0" indent="0">
              <a:buNone/>
            </a:pPr>
            <a:r>
              <a:rPr lang="en-US" sz="600" dirty="0">
                <a:solidFill>
                  <a:schemeClr val="tx1"/>
                </a:solidFill>
              </a:rPr>
              <a:t> </a:t>
            </a:r>
            <a:endParaRPr lang="en-US" sz="1500" dirty="0"/>
          </a:p>
          <a:p>
            <a:pPr marL="0" indent="0">
              <a:buNone/>
            </a:pPr>
            <a:r>
              <a:rPr lang="en-US" sz="1500" b="1" dirty="0">
                <a:solidFill>
                  <a:schemeClr val="tx1"/>
                </a:solidFill>
              </a:rPr>
              <a:t>Test years:</a:t>
            </a:r>
          </a:p>
          <a:p>
            <a:r>
              <a:rPr lang="en-US" sz="1500" dirty="0"/>
              <a:t> -   1991, 2023 (coverage of whole year)</a:t>
            </a:r>
          </a:p>
          <a:p>
            <a:pPr marL="0" indent="0">
              <a:buNone/>
            </a:pPr>
            <a:endParaRPr lang="en-US" sz="1500" dirty="0"/>
          </a:p>
        </p:txBody>
      </p:sp>
      <p:sp>
        <p:nvSpPr>
          <p:cNvPr id="15" name="TextBox 14">
            <a:extLst>
              <a:ext uri="{FF2B5EF4-FFF2-40B4-BE49-F238E27FC236}">
                <a16:creationId xmlns:a16="http://schemas.microsoft.com/office/drawing/2014/main" id="{6A59C670-0764-A05F-E7FD-146E93961171}"/>
              </a:ext>
            </a:extLst>
          </p:cNvPr>
          <p:cNvSpPr txBox="1"/>
          <p:nvPr/>
        </p:nvSpPr>
        <p:spPr>
          <a:xfrm>
            <a:off x="671512" y="4109013"/>
            <a:ext cx="10848975" cy="969496"/>
          </a:xfrm>
          <a:prstGeom prst="rect">
            <a:avLst/>
          </a:prstGeom>
          <a:noFill/>
        </p:spPr>
        <p:txBody>
          <a:bodyPr wrap="square">
            <a:spAutoFit/>
          </a:bodyPr>
          <a:lstStyle/>
          <a:p>
            <a:pPr marL="228600" indent="-228600">
              <a:spcAft>
                <a:spcPts val="600"/>
              </a:spcAft>
              <a:buSzPct val="100000"/>
              <a:buChar char="•"/>
            </a:pPr>
            <a:r>
              <a:rPr lang="en-US" sz="1700" dirty="0">
                <a:solidFill>
                  <a:schemeClr val="tx1"/>
                </a:solidFill>
                <a:latin typeface="Calibri" pitchFamily="34" charset="0"/>
                <a:ea typeface="Calibri" pitchFamily="34" charset="-122"/>
                <a:cs typeface="Calibri" pitchFamily="34" charset="-120"/>
              </a:rPr>
              <a:t>Runoff in CARRA</a:t>
            </a:r>
            <a:endParaRPr lang="en-US" sz="1700" dirty="0"/>
          </a:p>
          <a:p>
            <a:pPr marL="457200" lvl="1" indent="-228600">
              <a:spcAft>
                <a:spcPts val="600"/>
              </a:spcAft>
              <a:buSzPct val="100000"/>
              <a:buChar char="•"/>
            </a:pPr>
            <a:r>
              <a:rPr lang="en-US" sz="1500" dirty="0">
                <a:solidFill>
                  <a:schemeClr val="tx2"/>
                </a:solidFill>
                <a:latin typeface="Calibri" pitchFamily="34" charset="0"/>
                <a:ea typeface="Calibri" pitchFamily="34" charset="-122"/>
                <a:cs typeface="Calibri" pitchFamily="34" charset="-120"/>
              </a:rPr>
              <a:t>surface runoff: </a:t>
            </a:r>
            <a:r>
              <a:rPr lang="en-GB" sz="1500" dirty="0">
                <a:solidFill>
                  <a:schemeClr val="tx2"/>
                </a:solidFill>
                <a:latin typeface="Calibri" pitchFamily="34" charset="0"/>
                <a:ea typeface="Calibri" pitchFamily="34" charset="-122"/>
                <a:cs typeface="Calibri" pitchFamily="34" charset="-120"/>
              </a:rPr>
              <a:t>water that cannot get into the soil because the soil is already full (saturated). It runs off over the surface.</a:t>
            </a:r>
            <a:endParaRPr lang="en-US" sz="1700" dirty="0"/>
          </a:p>
          <a:p>
            <a:pPr marL="457200" lvl="1" indent="-228600">
              <a:spcAft>
                <a:spcPts val="600"/>
              </a:spcAft>
              <a:buSzPct val="100000"/>
              <a:buChar char="•"/>
            </a:pPr>
            <a:r>
              <a:rPr lang="en-US" sz="1500" dirty="0">
                <a:solidFill>
                  <a:schemeClr val="tx2"/>
                </a:solidFill>
                <a:latin typeface="Calibri" pitchFamily="34" charset="0"/>
                <a:ea typeface="Calibri" pitchFamily="34" charset="-122"/>
                <a:cs typeface="Calibri" pitchFamily="34" charset="-120"/>
              </a:rPr>
              <a:t>percolation: </a:t>
            </a:r>
            <a:r>
              <a:rPr lang="en-GB" sz="1500" dirty="0">
                <a:solidFill>
                  <a:schemeClr val="tx2"/>
                </a:solidFill>
                <a:latin typeface="Calibri" pitchFamily="34" charset="0"/>
                <a:ea typeface="Calibri" pitchFamily="34" charset="-122"/>
                <a:cs typeface="Calibri" pitchFamily="34" charset="-120"/>
              </a:rPr>
              <a:t>water that drains out of the bottom of the deepest soil layer of the model</a:t>
            </a:r>
          </a:p>
        </p:txBody>
      </p:sp>
      <p:sp>
        <p:nvSpPr>
          <p:cNvPr id="17" name="TextBox 16">
            <a:extLst>
              <a:ext uri="{FF2B5EF4-FFF2-40B4-BE49-F238E27FC236}">
                <a16:creationId xmlns:a16="http://schemas.microsoft.com/office/drawing/2014/main" id="{3C16AAB8-7FAA-4707-1B97-EADBFEA8F5F6}"/>
              </a:ext>
            </a:extLst>
          </p:cNvPr>
          <p:cNvSpPr txBox="1"/>
          <p:nvPr/>
        </p:nvSpPr>
        <p:spPr>
          <a:xfrm>
            <a:off x="671512" y="5415354"/>
            <a:ext cx="10848975" cy="1107996"/>
          </a:xfrm>
          <a:prstGeom prst="rect">
            <a:avLst/>
          </a:prstGeom>
          <a:noFill/>
        </p:spPr>
        <p:txBody>
          <a:bodyPr wrap="square">
            <a:spAutoFit/>
          </a:bodyPr>
          <a:lstStyle/>
          <a:p>
            <a:pPr>
              <a:spcAft>
                <a:spcPts val="1200"/>
              </a:spcAft>
            </a:pPr>
            <a:r>
              <a:rPr lang="en-GB" sz="1400" dirty="0"/>
              <a:t>In nature, water that drains below the soil becomes groundwater. Groundwater feeds rivers slowly, over weeks or months, and that slow feed is baseflow. Some of it can also reach springs, a neighbouring catchment, or the sea directly.</a:t>
            </a:r>
          </a:p>
          <a:p>
            <a:pPr>
              <a:spcAft>
                <a:spcPts val="1200"/>
              </a:spcAft>
            </a:pPr>
            <a:r>
              <a:rPr lang="en-GB" sz="1400" dirty="0"/>
              <a:t>In CARRA, there is no groundwater store and no river below the soil column. Percolation simply leaves the model on the same day -&gt; 2023, Iceland: percolation ≈ 98 % of the runoff</a:t>
            </a:r>
          </a:p>
        </p:txBody>
      </p:sp>
      <p:sp>
        <p:nvSpPr>
          <p:cNvPr id="18" name="Slide Number Placeholder 17">
            <a:extLst>
              <a:ext uri="{FF2B5EF4-FFF2-40B4-BE49-F238E27FC236}">
                <a16:creationId xmlns:a16="http://schemas.microsoft.com/office/drawing/2014/main" id="{A55BE479-347E-00AB-35B5-B7EE9C0A926A}"/>
              </a:ext>
            </a:extLst>
          </p:cNvPr>
          <p:cNvSpPr>
            <a:spLocks noGrp="1"/>
          </p:cNvSpPr>
          <p:nvPr>
            <p:ph type="sldNum" sz="quarter" idx="12"/>
          </p:nvPr>
        </p:nvSpPr>
        <p:spPr/>
        <p:txBody>
          <a:bodyPr/>
          <a:lstStyle/>
          <a:p>
            <a:fld id="{BB6ED4E6-5AD6-C247-B20E-7862EEC5D883}" type="slidenum">
              <a:rPr lang="en-IS" smtClean="0"/>
              <a:t>3</a:t>
            </a:fld>
            <a:endParaRPr lang="en-IS"/>
          </a:p>
        </p:txBody>
      </p:sp>
    </p:spTree>
    <p:extLst>
      <p:ext uri="{BB962C8B-B14F-4D97-AF65-F5344CB8AC3E}">
        <p14:creationId xmlns:p14="http://schemas.microsoft.com/office/powerpoint/2010/main" val="3607232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2FE45-45A0-2DD9-981F-57ABF231C1C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2766646-9FB1-68BE-0F4F-C407AFA5FDD5}"/>
              </a:ext>
            </a:extLst>
          </p:cNvPr>
          <p:cNvSpPr>
            <a:spLocks noGrp="1"/>
          </p:cNvSpPr>
          <p:nvPr>
            <p:ph type="title"/>
          </p:nvPr>
        </p:nvSpPr>
        <p:spPr>
          <a:xfrm>
            <a:off x="771525" y="752475"/>
            <a:ext cx="10582275" cy="824251"/>
          </a:xfrm>
        </p:spPr>
        <p:txBody>
          <a:bodyPr>
            <a:normAutofit/>
          </a:bodyPr>
          <a:lstStyle/>
          <a:p>
            <a:r>
              <a:rPr lang="en-GB" sz="4000" dirty="0"/>
              <a:t>Processing chain</a:t>
            </a:r>
            <a:endParaRPr lang="is-IS" sz="4000" dirty="0"/>
          </a:p>
        </p:txBody>
      </p:sp>
      <p:sp>
        <p:nvSpPr>
          <p:cNvPr id="5" name="TextBox 4">
            <a:extLst>
              <a:ext uri="{FF2B5EF4-FFF2-40B4-BE49-F238E27FC236}">
                <a16:creationId xmlns:a16="http://schemas.microsoft.com/office/drawing/2014/main" id="{B6F39696-429C-1426-0CBD-67DF1309FE63}"/>
              </a:ext>
            </a:extLst>
          </p:cNvPr>
          <p:cNvSpPr txBox="1"/>
          <p:nvPr/>
        </p:nvSpPr>
        <p:spPr>
          <a:xfrm>
            <a:off x="771525" y="1869841"/>
            <a:ext cx="6297712" cy="338554"/>
          </a:xfrm>
          <a:prstGeom prst="rect">
            <a:avLst/>
          </a:prstGeom>
          <a:noFill/>
        </p:spPr>
        <p:txBody>
          <a:bodyPr wrap="square">
            <a:spAutoFit/>
          </a:bodyPr>
          <a:lstStyle/>
          <a:p>
            <a:pPr marL="285750" indent="-285750">
              <a:buFont typeface="Arial" panose="020B0604020202020204" pitchFamily="34" charset="0"/>
              <a:buChar char="•"/>
            </a:pPr>
            <a:r>
              <a:rPr lang="en-GB" sz="1600" dirty="0"/>
              <a:t>Python, one notebook per step</a:t>
            </a:r>
            <a:endParaRPr lang="is-IS" sz="1600" dirty="0"/>
          </a:p>
        </p:txBody>
      </p:sp>
      <p:sp>
        <p:nvSpPr>
          <p:cNvPr id="9" name="Text 2">
            <a:extLst>
              <a:ext uri="{FF2B5EF4-FFF2-40B4-BE49-F238E27FC236}">
                <a16:creationId xmlns:a16="http://schemas.microsoft.com/office/drawing/2014/main" id="{E4109AF4-F927-29E9-2DAC-66142090DC32}"/>
              </a:ext>
            </a:extLst>
          </p:cNvPr>
          <p:cNvSpPr txBox="1"/>
          <p:nvPr/>
        </p:nvSpPr>
        <p:spPr>
          <a:xfrm>
            <a:off x="5286157" y="1041075"/>
            <a:ext cx="1783080" cy="1433880"/>
          </a:xfrm>
          <a:prstGeom prst="rect">
            <a:avLst/>
          </a:prstGeom>
          <a:ln/>
        </p:spPr>
        <p:style>
          <a:lnRef idx="2">
            <a:schemeClr val="accent5"/>
          </a:lnRef>
          <a:fillRef idx="1">
            <a:schemeClr val="lt1"/>
          </a:fillRef>
          <a:effectRef idx="0">
            <a:schemeClr val="accent5"/>
          </a:effectRef>
          <a:fontRef idx="minor">
            <a:schemeClr val="dk1"/>
          </a:fontRef>
        </p:style>
        <p:txBody>
          <a:bodyPr wrap="square" rtlCol="0" anchor="t"/>
          <a:lstStyle/>
          <a:p>
            <a:pPr marL="0" indent="0">
              <a:buNone/>
            </a:pPr>
            <a:r>
              <a:rPr lang="en-US" sz="1300" dirty="0">
                <a:solidFill>
                  <a:schemeClr val="accent2"/>
                </a:solidFill>
              </a:rPr>
              <a:t>01</a:t>
            </a:r>
            <a:endParaRPr lang="en-US" sz="1300" dirty="0"/>
          </a:p>
          <a:p>
            <a:pPr marL="0" indent="0">
              <a:buNone/>
            </a:pPr>
            <a:r>
              <a:rPr lang="en-US" sz="1700" b="1" dirty="0">
                <a:solidFill>
                  <a:srgbClr val="000000"/>
                </a:solidFill>
              </a:rPr>
              <a:t>Download CARRA</a:t>
            </a:r>
            <a:endParaRPr lang="en-US" sz="1300" dirty="0"/>
          </a:p>
          <a:p>
            <a:pPr marL="0" indent="0">
              <a:buNone/>
            </a:pPr>
            <a:r>
              <a:rPr lang="en-US" sz="1300" dirty="0">
                <a:solidFill>
                  <a:schemeClr val="tx2"/>
                </a:solidFill>
              </a:rPr>
              <a:t>CDS API, one request per year and product type</a:t>
            </a:r>
            <a:endParaRPr lang="en-US" sz="1300" dirty="0"/>
          </a:p>
        </p:txBody>
      </p:sp>
      <p:sp>
        <p:nvSpPr>
          <p:cNvPr id="11" name="Shape 3">
            <a:extLst>
              <a:ext uri="{FF2B5EF4-FFF2-40B4-BE49-F238E27FC236}">
                <a16:creationId xmlns:a16="http://schemas.microsoft.com/office/drawing/2014/main" id="{2D235BD2-9484-4D07-3F6B-515758E777F7}"/>
              </a:ext>
            </a:extLst>
          </p:cNvPr>
          <p:cNvSpPr/>
          <p:nvPr/>
        </p:nvSpPr>
        <p:spPr>
          <a:xfrm>
            <a:off x="7366781" y="1764407"/>
            <a:ext cx="265176" cy="0"/>
          </a:xfrm>
          <a:prstGeom prst="line">
            <a:avLst/>
          </a:prstGeom>
          <a:noFill/>
          <a:ln w="19050">
            <a:solidFill>
              <a:srgbClr val="595959"/>
            </a:solidFill>
            <a:prstDash val="solid"/>
            <a:tailEnd type="triangle"/>
          </a:ln>
        </p:spPr>
        <p:txBody>
          <a:bodyPr/>
          <a:lstStyle/>
          <a:p>
            <a:endParaRPr lang="is-IS"/>
          </a:p>
        </p:txBody>
      </p:sp>
      <p:sp>
        <p:nvSpPr>
          <p:cNvPr id="18" name="Text 5">
            <a:extLst>
              <a:ext uri="{FF2B5EF4-FFF2-40B4-BE49-F238E27FC236}">
                <a16:creationId xmlns:a16="http://schemas.microsoft.com/office/drawing/2014/main" id="{FCE71362-C114-09DC-ECDE-9C35E4174A0A}"/>
              </a:ext>
            </a:extLst>
          </p:cNvPr>
          <p:cNvSpPr txBox="1"/>
          <p:nvPr/>
        </p:nvSpPr>
        <p:spPr>
          <a:xfrm>
            <a:off x="7787640" y="1006345"/>
            <a:ext cx="1783080" cy="1433878"/>
          </a:xfrm>
          <a:prstGeom prst="rect">
            <a:avLst/>
          </a:prstGeom>
          <a:ln/>
        </p:spPr>
        <p:style>
          <a:lnRef idx="2">
            <a:schemeClr val="accent5"/>
          </a:lnRef>
          <a:fillRef idx="1">
            <a:schemeClr val="lt1"/>
          </a:fillRef>
          <a:effectRef idx="0">
            <a:schemeClr val="accent5"/>
          </a:effectRef>
          <a:fontRef idx="minor">
            <a:schemeClr val="dk1"/>
          </a:fontRef>
        </p:style>
        <p:txBody>
          <a:bodyPr wrap="square" rtlCol="0" anchor="t"/>
          <a:lstStyle/>
          <a:p>
            <a:pPr marL="0" indent="0">
              <a:buNone/>
            </a:pPr>
            <a:r>
              <a:rPr lang="en-US" sz="1300" dirty="0">
                <a:solidFill>
                  <a:schemeClr val="accent2"/>
                </a:solidFill>
              </a:rPr>
              <a:t>02</a:t>
            </a:r>
            <a:endParaRPr lang="en-US" sz="1300" dirty="0"/>
          </a:p>
          <a:p>
            <a:pPr marL="0" indent="0">
              <a:buNone/>
            </a:pPr>
            <a:r>
              <a:rPr lang="en-US" sz="1700" b="1" dirty="0">
                <a:solidFill>
                  <a:srgbClr val="000000"/>
                </a:solidFill>
              </a:rPr>
              <a:t>Catchment series</a:t>
            </a:r>
            <a:endParaRPr lang="en-US" sz="1300" dirty="0"/>
          </a:p>
          <a:p>
            <a:pPr marL="0" indent="0">
              <a:buNone/>
            </a:pPr>
            <a:r>
              <a:rPr lang="en-US" sz="1300" dirty="0">
                <a:solidFill>
                  <a:schemeClr val="tx2"/>
                </a:solidFill>
              </a:rPr>
              <a:t>area-weighted mean per catchment and day</a:t>
            </a:r>
            <a:endParaRPr lang="en-US" sz="1300" dirty="0"/>
          </a:p>
        </p:txBody>
      </p:sp>
      <p:sp>
        <p:nvSpPr>
          <p:cNvPr id="20" name="Shape 6">
            <a:extLst>
              <a:ext uri="{FF2B5EF4-FFF2-40B4-BE49-F238E27FC236}">
                <a16:creationId xmlns:a16="http://schemas.microsoft.com/office/drawing/2014/main" id="{7DE28A9E-B4DE-D4D1-C409-5D9A42A1DE3B}"/>
              </a:ext>
            </a:extLst>
          </p:cNvPr>
          <p:cNvSpPr/>
          <p:nvPr/>
        </p:nvSpPr>
        <p:spPr>
          <a:xfrm rot="5400000">
            <a:off x="10877377" y="4627595"/>
            <a:ext cx="265176" cy="0"/>
          </a:xfrm>
          <a:prstGeom prst="line">
            <a:avLst/>
          </a:prstGeom>
          <a:noFill/>
          <a:ln w="19050">
            <a:solidFill>
              <a:srgbClr val="595959"/>
            </a:solidFill>
            <a:prstDash val="solid"/>
            <a:tailEnd type="triangle"/>
          </a:ln>
        </p:spPr>
        <p:txBody>
          <a:bodyPr/>
          <a:lstStyle/>
          <a:p>
            <a:endParaRPr lang="is-IS"/>
          </a:p>
        </p:txBody>
      </p:sp>
      <p:sp>
        <p:nvSpPr>
          <p:cNvPr id="24" name="Text 8">
            <a:extLst>
              <a:ext uri="{FF2B5EF4-FFF2-40B4-BE49-F238E27FC236}">
                <a16:creationId xmlns:a16="http://schemas.microsoft.com/office/drawing/2014/main" id="{B8016C73-874A-AF92-6892-EBCC6B3D841E}"/>
              </a:ext>
            </a:extLst>
          </p:cNvPr>
          <p:cNvSpPr txBox="1"/>
          <p:nvPr/>
        </p:nvSpPr>
        <p:spPr>
          <a:xfrm>
            <a:off x="10121265" y="986909"/>
            <a:ext cx="1783080" cy="1433876"/>
          </a:xfrm>
          <a:prstGeom prst="rect">
            <a:avLst/>
          </a:prstGeom>
          <a:ln/>
        </p:spPr>
        <p:style>
          <a:lnRef idx="2">
            <a:schemeClr val="accent5"/>
          </a:lnRef>
          <a:fillRef idx="1">
            <a:schemeClr val="lt1"/>
          </a:fillRef>
          <a:effectRef idx="0">
            <a:schemeClr val="accent5"/>
          </a:effectRef>
          <a:fontRef idx="minor">
            <a:schemeClr val="dk1"/>
          </a:fontRef>
        </p:style>
        <p:txBody>
          <a:bodyPr wrap="square" rtlCol="0" anchor="t"/>
          <a:lstStyle/>
          <a:p>
            <a:pPr marL="0" indent="0">
              <a:buNone/>
            </a:pPr>
            <a:r>
              <a:rPr lang="en-US" sz="1300" dirty="0">
                <a:solidFill>
                  <a:schemeClr val="accent2"/>
                </a:solidFill>
              </a:rPr>
              <a:t>04 a/b/c</a:t>
            </a:r>
            <a:endParaRPr lang="en-US" sz="1300" dirty="0"/>
          </a:p>
          <a:p>
            <a:pPr marL="0" indent="0">
              <a:buNone/>
            </a:pPr>
            <a:r>
              <a:rPr lang="en-US" sz="1700" b="1" dirty="0">
                <a:solidFill>
                  <a:srgbClr val="000000"/>
                </a:solidFill>
              </a:rPr>
              <a:t>Methods A, B, C</a:t>
            </a:r>
            <a:endParaRPr lang="en-US" sz="1300" dirty="0"/>
          </a:p>
          <a:p>
            <a:pPr marL="0" indent="0">
              <a:buNone/>
            </a:pPr>
            <a:r>
              <a:rPr lang="en-US" sz="1300" dirty="0">
                <a:solidFill>
                  <a:schemeClr val="tx2"/>
                </a:solidFill>
              </a:rPr>
              <a:t>runoff depth → Q, with and without routing</a:t>
            </a:r>
            <a:endParaRPr lang="en-US" sz="1300" dirty="0"/>
          </a:p>
        </p:txBody>
      </p:sp>
      <p:sp>
        <p:nvSpPr>
          <p:cNvPr id="30" name="Text 11">
            <a:extLst>
              <a:ext uri="{FF2B5EF4-FFF2-40B4-BE49-F238E27FC236}">
                <a16:creationId xmlns:a16="http://schemas.microsoft.com/office/drawing/2014/main" id="{679069EF-21CC-61A0-8234-A9CE4DD3EF79}"/>
              </a:ext>
            </a:extLst>
          </p:cNvPr>
          <p:cNvSpPr txBox="1"/>
          <p:nvPr/>
        </p:nvSpPr>
        <p:spPr>
          <a:xfrm>
            <a:off x="10121265" y="2968524"/>
            <a:ext cx="1783080" cy="1433874"/>
          </a:xfrm>
          <a:prstGeom prst="rect">
            <a:avLst/>
          </a:prstGeom>
          <a:ln/>
        </p:spPr>
        <p:style>
          <a:lnRef idx="2">
            <a:schemeClr val="accent5"/>
          </a:lnRef>
          <a:fillRef idx="1">
            <a:schemeClr val="lt1"/>
          </a:fillRef>
          <a:effectRef idx="0">
            <a:schemeClr val="accent5"/>
          </a:effectRef>
          <a:fontRef idx="minor">
            <a:schemeClr val="dk1"/>
          </a:fontRef>
        </p:style>
        <p:txBody>
          <a:bodyPr wrap="square" rtlCol="0" anchor="t"/>
          <a:lstStyle/>
          <a:p>
            <a:pPr marL="0" indent="0">
              <a:buNone/>
            </a:pPr>
            <a:r>
              <a:rPr lang="en-US" sz="1300" dirty="0">
                <a:solidFill>
                  <a:schemeClr val="accent2"/>
                </a:solidFill>
              </a:rPr>
              <a:t>05</a:t>
            </a:r>
            <a:endParaRPr lang="en-US" sz="1300" dirty="0"/>
          </a:p>
          <a:p>
            <a:pPr marL="0" indent="0">
              <a:buNone/>
            </a:pPr>
            <a:r>
              <a:rPr lang="en-US" sz="1700" b="1" dirty="0">
                <a:solidFill>
                  <a:srgbClr val="000000"/>
                </a:solidFill>
              </a:rPr>
              <a:t>Comparison</a:t>
            </a:r>
            <a:endParaRPr lang="en-US" sz="1300" dirty="0"/>
          </a:p>
          <a:p>
            <a:pPr marL="0" indent="0">
              <a:buNone/>
            </a:pPr>
            <a:r>
              <a:rPr lang="en-US" sz="1300" dirty="0">
                <a:solidFill>
                  <a:schemeClr val="tx2"/>
                </a:solidFill>
              </a:rPr>
              <a:t>with gauges: PBIAS, KGE, NSE</a:t>
            </a:r>
            <a:endParaRPr lang="en-US" sz="1300" dirty="0"/>
          </a:p>
        </p:txBody>
      </p:sp>
      <p:sp>
        <p:nvSpPr>
          <p:cNvPr id="32" name="Shape 12">
            <a:extLst>
              <a:ext uri="{FF2B5EF4-FFF2-40B4-BE49-F238E27FC236}">
                <a16:creationId xmlns:a16="http://schemas.microsoft.com/office/drawing/2014/main" id="{693148AA-DBC1-4879-00A3-F758861A2139}"/>
              </a:ext>
            </a:extLst>
          </p:cNvPr>
          <p:cNvSpPr/>
          <p:nvPr/>
        </p:nvSpPr>
        <p:spPr>
          <a:xfrm>
            <a:off x="9717834" y="1716801"/>
            <a:ext cx="265176" cy="0"/>
          </a:xfrm>
          <a:prstGeom prst="line">
            <a:avLst/>
          </a:prstGeom>
          <a:noFill/>
          <a:ln w="19050">
            <a:solidFill>
              <a:srgbClr val="595959"/>
            </a:solidFill>
            <a:prstDash val="solid"/>
            <a:tailEnd type="triangle"/>
          </a:ln>
        </p:spPr>
        <p:txBody>
          <a:bodyPr/>
          <a:lstStyle/>
          <a:p>
            <a:endParaRPr lang="is-IS"/>
          </a:p>
        </p:txBody>
      </p:sp>
      <p:sp>
        <p:nvSpPr>
          <p:cNvPr id="36" name="Text 14">
            <a:extLst>
              <a:ext uri="{FF2B5EF4-FFF2-40B4-BE49-F238E27FC236}">
                <a16:creationId xmlns:a16="http://schemas.microsoft.com/office/drawing/2014/main" id="{E6552AC8-8EAE-5110-1ABA-E8CA53EFC922}"/>
              </a:ext>
            </a:extLst>
          </p:cNvPr>
          <p:cNvSpPr txBox="1"/>
          <p:nvPr/>
        </p:nvSpPr>
        <p:spPr>
          <a:xfrm>
            <a:off x="10118425" y="4854607"/>
            <a:ext cx="1783080" cy="1433871"/>
          </a:xfrm>
          <a:prstGeom prst="rect">
            <a:avLst/>
          </a:prstGeom>
          <a:ln/>
        </p:spPr>
        <p:style>
          <a:lnRef idx="2">
            <a:schemeClr val="accent5"/>
          </a:lnRef>
          <a:fillRef idx="1">
            <a:schemeClr val="lt1"/>
          </a:fillRef>
          <a:effectRef idx="0">
            <a:schemeClr val="accent5"/>
          </a:effectRef>
          <a:fontRef idx="minor">
            <a:schemeClr val="dk1"/>
          </a:fontRef>
        </p:style>
        <p:txBody>
          <a:bodyPr wrap="square" rtlCol="0" anchor="t"/>
          <a:lstStyle/>
          <a:p>
            <a:pPr marL="0" indent="0">
              <a:buNone/>
            </a:pPr>
            <a:r>
              <a:rPr lang="en-US" sz="1300" dirty="0">
                <a:solidFill>
                  <a:schemeClr val="accent2"/>
                </a:solidFill>
              </a:rPr>
              <a:t>06</a:t>
            </a:r>
            <a:endParaRPr lang="en-US" sz="1300" dirty="0"/>
          </a:p>
          <a:p>
            <a:pPr marL="0" indent="0">
              <a:buNone/>
            </a:pPr>
            <a:r>
              <a:rPr lang="en-US" sz="1700" b="1" dirty="0">
                <a:solidFill>
                  <a:srgbClr val="000000"/>
                </a:solidFill>
              </a:rPr>
              <a:t>Export</a:t>
            </a:r>
            <a:endParaRPr lang="en-US" sz="1300" dirty="0"/>
          </a:p>
          <a:p>
            <a:pPr marL="0" indent="0">
              <a:buNone/>
            </a:pPr>
            <a:r>
              <a:rPr lang="en-US" sz="1300" dirty="0">
                <a:solidFill>
                  <a:schemeClr val="tx2"/>
                </a:solidFill>
              </a:rPr>
              <a:t>CSV + NetCDF per outlet, README</a:t>
            </a:r>
            <a:endParaRPr lang="en-US" sz="1300" dirty="0"/>
          </a:p>
        </p:txBody>
      </p:sp>
      <p:pic>
        <p:nvPicPr>
          <p:cNvPr id="40" name="Image 0" descr="weights_384.png">
            <a:extLst>
              <a:ext uri="{FF2B5EF4-FFF2-40B4-BE49-F238E27FC236}">
                <a16:creationId xmlns:a16="http://schemas.microsoft.com/office/drawing/2014/main" id="{47A5ACAB-21CD-DFFA-684B-D0BD2E5C9F8C}"/>
              </a:ext>
            </a:extLst>
          </p:cNvPr>
          <p:cNvPicPr>
            <a:picLocks noChangeAspect="1"/>
          </p:cNvPicPr>
          <p:nvPr/>
        </p:nvPicPr>
        <p:blipFill>
          <a:blip r:embed="rId3"/>
          <a:stretch>
            <a:fillRect/>
          </a:stretch>
        </p:blipFill>
        <p:spPr>
          <a:xfrm>
            <a:off x="325131" y="2763555"/>
            <a:ext cx="5979777" cy="3728080"/>
          </a:xfrm>
          <a:prstGeom prst="rect">
            <a:avLst/>
          </a:prstGeom>
        </p:spPr>
      </p:pic>
      <p:sp>
        <p:nvSpPr>
          <p:cNvPr id="42" name="Shape 6">
            <a:extLst>
              <a:ext uri="{FF2B5EF4-FFF2-40B4-BE49-F238E27FC236}">
                <a16:creationId xmlns:a16="http://schemas.microsoft.com/office/drawing/2014/main" id="{F5C49746-4891-A1EC-388B-09CBD47371AD}"/>
              </a:ext>
            </a:extLst>
          </p:cNvPr>
          <p:cNvSpPr/>
          <p:nvPr/>
        </p:nvSpPr>
        <p:spPr>
          <a:xfrm rot="5400000">
            <a:off x="10880217" y="2754955"/>
            <a:ext cx="265176" cy="0"/>
          </a:xfrm>
          <a:prstGeom prst="line">
            <a:avLst/>
          </a:prstGeom>
          <a:noFill/>
          <a:ln w="19050">
            <a:solidFill>
              <a:srgbClr val="595959"/>
            </a:solidFill>
            <a:prstDash val="solid"/>
            <a:tailEnd type="triangle"/>
          </a:ln>
        </p:spPr>
        <p:txBody>
          <a:bodyPr/>
          <a:lstStyle/>
          <a:p>
            <a:endParaRPr lang="is-IS"/>
          </a:p>
        </p:txBody>
      </p:sp>
      <p:sp>
        <p:nvSpPr>
          <p:cNvPr id="44" name="TextBox 43">
            <a:extLst>
              <a:ext uri="{FF2B5EF4-FFF2-40B4-BE49-F238E27FC236}">
                <a16:creationId xmlns:a16="http://schemas.microsoft.com/office/drawing/2014/main" id="{715AA175-04AB-F94B-D9E3-4051C6E1FD75}"/>
              </a:ext>
            </a:extLst>
          </p:cNvPr>
          <p:cNvSpPr txBox="1"/>
          <p:nvPr/>
        </p:nvSpPr>
        <p:spPr>
          <a:xfrm>
            <a:off x="6482770" y="3816320"/>
            <a:ext cx="2703938" cy="2554545"/>
          </a:xfrm>
          <a:prstGeom prst="rect">
            <a:avLst/>
          </a:prstGeom>
          <a:noFill/>
        </p:spPr>
        <p:txBody>
          <a:bodyPr wrap="square">
            <a:spAutoFit/>
          </a:bodyPr>
          <a:lstStyle/>
          <a:p>
            <a:pPr marL="228600" indent="-228600">
              <a:spcAft>
                <a:spcPts val="600"/>
              </a:spcAft>
              <a:buSzPct val="100000"/>
              <a:buChar char="•"/>
            </a:pPr>
            <a:r>
              <a:rPr lang="en-GB" sz="1500" dirty="0">
                <a:solidFill>
                  <a:schemeClr val="tx1"/>
                </a:solidFill>
                <a:latin typeface="Calibri" pitchFamily="34" charset="0"/>
                <a:ea typeface="Calibri" pitchFamily="34" charset="-122"/>
                <a:cs typeface="Calibri" pitchFamily="34" charset="-120"/>
              </a:rPr>
              <a:t>Numbers = weight in %. Cells drawn from the CARRA cell centres</a:t>
            </a:r>
            <a:endParaRPr lang="en-US" sz="1500" dirty="0">
              <a:solidFill>
                <a:schemeClr val="tx1"/>
              </a:solidFill>
              <a:latin typeface="Calibri" pitchFamily="34" charset="0"/>
              <a:ea typeface="Calibri" pitchFamily="34" charset="-122"/>
              <a:cs typeface="Calibri" pitchFamily="34" charset="-120"/>
            </a:endParaRPr>
          </a:p>
          <a:p>
            <a:pPr marL="228600" indent="-2286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Overlap of each cell with each catchment: weight = overlap area / catchment area</a:t>
            </a:r>
            <a:endParaRPr lang="en-US" sz="1500" dirty="0"/>
          </a:p>
          <a:p>
            <a:pPr marL="228600" indent="-2286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Catchment value of a day = Σ (weight × cell value) / Σ weights of cells with data</a:t>
            </a:r>
            <a:endParaRPr lang="en-US" sz="1500" dirty="0"/>
          </a:p>
        </p:txBody>
      </p:sp>
      <p:sp>
        <p:nvSpPr>
          <p:cNvPr id="45" name="Slide Number Placeholder 44">
            <a:extLst>
              <a:ext uri="{FF2B5EF4-FFF2-40B4-BE49-F238E27FC236}">
                <a16:creationId xmlns:a16="http://schemas.microsoft.com/office/drawing/2014/main" id="{3A59F503-BEF2-976A-E277-DCF96CE46CF3}"/>
              </a:ext>
            </a:extLst>
          </p:cNvPr>
          <p:cNvSpPr>
            <a:spLocks noGrp="1"/>
          </p:cNvSpPr>
          <p:nvPr>
            <p:ph type="sldNum" sz="quarter" idx="12"/>
          </p:nvPr>
        </p:nvSpPr>
        <p:spPr/>
        <p:txBody>
          <a:bodyPr/>
          <a:lstStyle/>
          <a:p>
            <a:fld id="{BB6ED4E6-5AD6-C247-B20E-7862EEC5D883}" type="slidenum">
              <a:rPr lang="en-IS" smtClean="0"/>
              <a:t>4</a:t>
            </a:fld>
            <a:endParaRPr lang="en-IS"/>
          </a:p>
        </p:txBody>
      </p:sp>
      <p:grpSp>
        <p:nvGrpSpPr>
          <p:cNvPr id="6" name="Group 5">
            <a:extLst>
              <a:ext uri="{FF2B5EF4-FFF2-40B4-BE49-F238E27FC236}">
                <a16:creationId xmlns:a16="http://schemas.microsoft.com/office/drawing/2014/main" id="{871C2AC7-E8B4-4ACB-9514-47107C80D447}"/>
              </a:ext>
            </a:extLst>
          </p:cNvPr>
          <p:cNvGrpSpPr/>
          <p:nvPr/>
        </p:nvGrpSpPr>
        <p:grpSpPr>
          <a:xfrm>
            <a:off x="7153709" y="2618961"/>
            <a:ext cx="956880" cy="801720"/>
            <a:chOff x="7153709" y="2618961"/>
            <a:chExt cx="956880" cy="801720"/>
          </a:xfrm>
        </p:grpSpPr>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5A585419-9286-7FCC-7890-B540D0D3752D}"/>
                    </a:ext>
                  </a:extLst>
                </p14:cNvPr>
                <p14:cNvContentPartPr/>
                <p14:nvPr/>
              </p14:nvContentPartPr>
              <p14:xfrm>
                <a:off x="7352789" y="2618961"/>
                <a:ext cx="757800" cy="614160"/>
              </p14:xfrm>
            </p:contentPart>
          </mc:Choice>
          <mc:Fallback>
            <p:pic>
              <p:nvPicPr>
                <p:cNvPr id="2" name="Ink 1">
                  <a:extLst>
                    <a:ext uri="{FF2B5EF4-FFF2-40B4-BE49-F238E27FC236}">
                      <a16:creationId xmlns:a16="http://schemas.microsoft.com/office/drawing/2014/main" id="{5A585419-9286-7FCC-7890-B540D0D3752D}"/>
                    </a:ext>
                  </a:extLst>
                </p:cNvPr>
                <p:cNvPicPr/>
                <p:nvPr/>
              </p:nvPicPr>
              <p:blipFill>
                <a:blip r:embed="rId5"/>
                <a:stretch>
                  <a:fillRect/>
                </a:stretch>
              </p:blipFill>
              <p:spPr>
                <a:xfrm>
                  <a:off x="7346669" y="2612481"/>
                  <a:ext cx="770040" cy="6264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 name="Ink 2">
                  <a:extLst>
                    <a:ext uri="{FF2B5EF4-FFF2-40B4-BE49-F238E27FC236}">
                      <a16:creationId xmlns:a16="http://schemas.microsoft.com/office/drawing/2014/main" id="{84CEAF09-6D6E-BD7C-FB66-6798F29014AB}"/>
                    </a:ext>
                  </a:extLst>
                </p14:cNvPr>
                <p14:cNvContentPartPr/>
                <p14:nvPr/>
              </p14:nvContentPartPr>
              <p14:xfrm>
                <a:off x="7153709" y="3120801"/>
                <a:ext cx="489960" cy="299880"/>
              </p14:xfrm>
            </p:contentPart>
          </mc:Choice>
          <mc:Fallback>
            <p:pic>
              <p:nvPicPr>
                <p:cNvPr id="3" name="Ink 2">
                  <a:extLst>
                    <a:ext uri="{FF2B5EF4-FFF2-40B4-BE49-F238E27FC236}">
                      <a16:creationId xmlns:a16="http://schemas.microsoft.com/office/drawing/2014/main" id="{84CEAF09-6D6E-BD7C-FB66-6798F29014AB}"/>
                    </a:ext>
                  </a:extLst>
                </p:cNvPr>
                <p:cNvPicPr/>
                <p:nvPr/>
              </p:nvPicPr>
              <p:blipFill>
                <a:blip r:embed="rId7"/>
                <a:stretch>
                  <a:fillRect/>
                </a:stretch>
              </p:blipFill>
              <p:spPr>
                <a:xfrm>
                  <a:off x="7147589" y="3114681"/>
                  <a:ext cx="502200" cy="312120"/>
                </a:xfrm>
                <a:prstGeom prst="rect">
                  <a:avLst/>
                </a:prstGeom>
              </p:spPr>
            </p:pic>
          </mc:Fallback>
        </mc:AlternateContent>
      </p:grpSp>
    </p:spTree>
    <p:extLst>
      <p:ext uri="{BB962C8B-B14F-4D97-AF65-F5344CB8AC3E}">
        <p14:creationId xmlns:p14="http://schemas.microsoft.com/office/powerpoint/2010/main" val="1968172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8772D-E324-B5EB-16C4-41353ADE4ED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ABF6BF4-A994-491E-2401-9BB6B9A1ED75}"/>
              </a:ext>
            </a:extLst>
          </p:cNvPr>
          <p:cNvSpPr>
            <a:spLocks noGrp="1"/>
          </p:cNvSpPr>
          <p:nvPr>
            <p:ph type="title"/>
          </p:nvPr>
        </p:nvSpPr>
        <p:spPr>
          <a:xfrm>
            <a:off x="771525" y="752475"/>
            <a:ext cx="10582275" cy="824251"/>
          </a:xfrm>
        </p:spPr>
        <p:txBody>
          <a:bodyPr>
            <a:normAutofit/>
          </a:bodyPr>
          <a:lstStyle/>
          <a:p>
            <a:r>
              <a:rPr lang="en-GB" sz="4000" dirty="0"/>
              <a:t>Runoff calculation methods</a:t>
            </a:r>
            <a:endParaRPr lang="is-IS" sz="4000" dirty="0"/>
          </a:p>
        </p:txBody>
      </p:sp>
      <p:sp>
        <p:nvSpPr>
          <p:cNvPr id="10" name="TextBox 9">
            <a:extLst>
              <a:ext uri="{FF2B5EF4-FFF2-40B4-BE49-F238E27FC236}">
                <a16:creationId xmlns:a16="http://schemas.microsoft.com/office/drawing/2014/main" id="{0B5A913C-5621-D280-F998-46761A355229}"/>
              </a:ext>
            </a:extLst>
          </p:cNvPr>
          <p:cNvSpPr txBox="1"/>
          <p:nvPr/>
        </p:nvSpPr>
        <p:spPr>
          <a:xfrm>
            <a:off x="816452" y="1632191"/>
            <a:ext cx="6094070" cy="369332"/>
          </a:xfrm>
          <a:prstGeom prst="rect">
            <a:avLst/>
          </a:prstGeom>
          <a:noFill/>
        </p:spPr>
        <p:txBody>
          <a:bodyPr wrap="square">
            <a:spAutoFit/>
          </a:bodyPr>
          <a:lstStyle/>
          <a:p>
            <a:pPr marL="285750" indent="-285750">
              <a:buFont typeface="Arial" panose="020B0604020202020204" pitchFamily="34" charset="0"/>
              <a:buChar char="•"/>
            </a:pPr>
            <a:r>
              <a:rPr lang="en-GB" dirty="0"/>
              <a:t>Tested 3 ways to get the daily runoff depth R [mm/day]</a:t>
            </a:r>
            <a:endParaRPr lang="is-IS" dirty="0"/>
          </a:p>
        </p:txBody>
      </p:sp>
      <p:graphicFrame>
        <p:nvGraphicFramePr>
          <p:cNvPr id="13" name="Table 0">
            <a:extLst>
              <a:ext uri="{FF2B5EF4-FFF2-40B4-BE49-F238E27FC236}">
                <a16:creationId xmlns:a16="http://schemas.microsoft.com/office/drawing/2014/main" id="{765E32BC-12D3-68B3-90C2-BFC1D78BD748}"/>
              </a:ext>
            </a:extLst>
          </p:cNvPr>
          <p:cNvGraphicFramePr>
            <a:graphicFrameLocks noGrp="1"/>
          </p:cNvGraphicFramePr>
          <p:nvPr>
            <p:extLst>
              <p:ext uri="{D42A27DB-BD31-4B8C-83A1-F6EECF244321}">
                <p14:modId xmlns:p14="http://schemas.microsoft.com/office/powerpoint/2010/main" val="2975496451"/>
              </p:ext>
            </p:extLst>
          </p:nvPr>
        </p:nvGraphicFramePr>
        <p:xfrm>
          <a:off x="771525" y="2668543"/>
          <a:ext cx="11091672" cy="2468880"/>
        </p:xfrm>
        <a:graphic>
          <a:graphicData uri="http://schemas.openxmlformats.org/drawingml/2006/table">
            <a:tbl>
              <a:tblPr/>
              <a:tblGrid>
                <a:gridCol w="1645920">
                  <a:extLst>
                    <a:ext uri="{9D8B030D-6E8A-4147-A177-3AD203B41FA5}">
                      <a16:colId xmlns:a16="http://schemas.microsoft.com/office/drawing/2014/main" val="20000"/>
                    </a:ext>
                  </a:extLst>
                </a:gridCol>
                <a:gridCol w="3291840">
                  <a:extLst>
                    <a:ext uri="{9D8B030D-6E8A-4147-A177-3AD203B41FA5}">
                      <a16:colId xmlns:a16="http://schemas.microsoft.com/office/drawing/2014/main" val="20001"/>
                    </a:ext>
                  </a:extLst>
                </a:gridCol>
                <a:gridCol w="3017520">
                  <a:extLst>
                    <a:ext uri="{9D8B030D-6E8A-4147-A177-3AD203B41FA5}">
                      <a16:colId xmlns:a16="http://schemas.microsoft.com/office/drawing/2014/main" val="20002"/>
                    </a:ext>
                  </a:extLst>
                </a:gridCol>
                <a:gridCol w="3136392">
                  <a:extLst>
                    <a:ext uri="{9D8B030D-6E8A-4147-A177-3AD203B41FA5}">
                      <a16:colId xmlns:a16="http://schemas.microsoft.com/office/drawing/2014/main" val="20003"/>
                    </a:ext>
                  </a:extLst>
                </a:gridCol>
              </a:tblGrid>
              <a:tr h="0">
                <a:tc>
                  <a:txBody>
                    <a:bodyPr/>
                    <a:lstStyle/>
                    <a:p>
                      <a:pPr marL="0" indent="0">
                        <a:buNone/>
                      </a:pPr>
                      <a:endParaRPr lang="en-US" sz="14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tc>
                  <a:txBody>
                    <a:bodyPr/>
                    <a:lstStyle/>
                    <a:p>
                      <a:pPr marL="0" indent="0">
                        <a:buNone/>
                      </a:pPr>
                      <a:r>
                        <a:rPr lang="en-US" sz="1400" b="1" dirty="0">
                          <a:solidFill>
                            <a:schemeClr val="bg1"/>
                          </a:solidFill>
                          <a:latin typeface="Calibri" pitchFamily="34" charset="0"/>
                          <a:ea typeface="Calibri" pitchFamily="34" charset="-122"/>
                          <a:cs typeface="Calibri" pitchFamily="34" charset="-120"/>
                        </a:rPr>
                        <a:t>A  Direct CARRA runoff</a:t>
                      </a:r>
                      <a:endParaRPr lang="en-US" sz="14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tc>
                  <a:txBody>
                    <a:bodyPr/>
                    <a:lstStyle/>
                    <a:p>
                      <a:pPr marL="0" indent="0">
                        <a:buNone/>
                      </a:pPr>
                      <a:r>
                        <a:rPr lang="en-US" sz="1400" b="1" dirty="0">
                          <a:solidFill>
                            <a:schemeClr val="bg1"/>
                          </a:solidFill>
                          <a:latin typeface="Calibri" pitchFamily="34" charset="0"/>
                          <a:ea typeface="Calibri" pitchFamily="34" charset="-122"/>
                          <a:cs typeface="Calibri" pitchFamily="34" charset="-120"/>
                        </a:rPr>
                        <a:t>B  Water balance</a:t>
                      </a:r>
                      <a:endParaRPr lang="en-US" sz="14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tc>
                  <a:txBody>
                    <a:bodyPr/>
                    <a:lstStyle/>
                    <a:p>
                      <a:pPr marL="0" indent="0">
                        <a:buNone/>
                      </a:pPr>
                      <a:r>
                        <a:rPr lang="en-US" sz="1400" b="1" dirty="0">
                          <a:solidFill>
                            <a:schemeClr val="bg1"/>
                          </a:solidFill>
                          <a:latin typeface="Calibri" pitchFamily="34" charset="0"/>
                          <a:ea typeface="Calibri" pitchFamily="34" charset="-122"/>
                          <a:cs typeface="Calibri" pitchFamily="34" charset="-120"/>
                        </a:rPr>
                        <a:t>C  Degree-day snow</a:t>
                      </a:r>
                      <a:endParaRPr lang="en-US" sz="14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extLst>
                  <a:ext uri="{0D108BD9-81ED-4DB2-BD59-A6C34878D82A}">
                    <a16:rowId xmlns:a16="http://schemas.microsoft.com/office/drawing/2014/main" val="10000"/>
                  </a:ext>
                </a:extLst>
              </a:tr>
              <a:tr h="0">
                <a:tc>
                  <a:txBody>
                    <a:bodyPr/>
                    <a:lstStyle/>
                    <a:p>
                      <a:pPr marL="0" indent="0">
                        <a:buNone/>
                      </a:pPr>
                      <a:r>
                        <a:rPr lang="en-US" sz="1400" b="1" dirty="0">
                          <a:solidFill>
                            <a:srgbClr val="000000"/>
                          </a:solidFill>
                          <a:latin typeface="Calibri" pitchFamily="34" charset="0"/>
                          <a:ea typeface="Calibri" pitchFamily="34" charset="-122"/>
                          <a:cs typeface="Calibri" pitchFamily="34" charset="-120"/>
                        </a:rPr>
                        <a:t>Formula</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R = surface runoff + percolation</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R = C · max(0, P − ET − ΔSWE)</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R = C · max(0, rain + melt − ET)</a:t>
                      </a:r>
                      <a:endParaRPr lang="en-US" sz="1400" dirty="0">
                        <a:latin typeface="Calibri" charset="0"/>
                        <a:ea typeface="Calibri" charset="0"/>
                        <a:cs typeface="Calibri" charset="0"/>
                      </a:endParaRPr>
                    </a:p>
                    <a:p>
                      <a:pPr marL="0" indent="0">
                        <a:buNone/>
                      </a:pPr>
                      <a:r>
                        <a:rPr lang="en-US" sz="1400" dirty="0">
                          <a:solidFill>
                            <a:srgbClr val="000000"/>
                          </a:solidFill>
                          <a:latin typeface="Calibri" pitchFamily="34" charset="0"/>
                          <a:ea typeface="Calibri" pitchFamily="34" charset="-122"/>
                          <a:cs typeface="Calibri" pitchFamily="34" charset="-120"/>
                        </a:rPr>
                        <a:t>melt = min(DDF · max(0, T − T₀), snow store)</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marL="0" indent="0">
                        <a:buNone/>
                      </a:pPr>
                      <a:r>
                        <a:rPr lang="en-US" sz="1400" b="1" dirty="0">
                          <a:solidFill>
                            <a:srgbClr val="000000"/>
                          </a:solidFill>
                          <a:latin typeface="Calibri" pitchFamily="34" charset="0"/>
                          <a:ea typeface="Calibri" pitchFamily="34" charset="-122"/>
                          <a:cs typeface="Calibri" pitchFamily="34" charset="-120"/>
                        </a:rPr>
                        <a:t>CARRA input</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2 fluxes</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precipitation, evaporation, snow water equivalent (SWE)</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precipitation, rain, evaporation, 2 m temperature, SWE on day 1</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marL="0" indent="0">
                        <a:buNone/>
                      </a:pPr>
                      <a:r>
                        <a:rPr lang="en-US" sz="1400" b="1" dirty="0">
                          <a:solidFill>
                            <a:srgbClr val="000000"/>
                          </a:solidFill>
                          <a:latin typeface="Calibri" pitchFamily="34" charset="0"/>
                          <a:ea typeface="Calibri" pitchFamily="34" charset="-122"/>
                          <a:cs typeface="Calibri" pitchFamily="34" charset="-120"/>
                        </a:rPr>
                        <a:t>Parameters</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none</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C = 1.0</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C = 1.0, DDF = 3 mm/°C/day, T₀ = 0 °C</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marL="0" indent="0">
                        <a:buNone/>
                      </a:pPr>
                      <a:r>
                        <a:rPr lang="en-US" sz="1400" b="1" dirty="0">
                          <a:solidFill>
                            <a:srgbClr val="000000"/>
                          </a:solidFill>
                          <a:latin typeface="Calibri" pitchFamily="34" charset="0"/>
                          <a:ea typeface="Calibri" pitchFamily="34" charset="-122"/>
                          <a:cs typeface="Calibri" pitchFamily="34" charset="-120"/>
                        </a:rPr>
                        <a:t>Idea</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CARRA's land model has already done the water balance, including soil storage</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daily budget: income P, spending ET, savings in the snowpack</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own snow account: snowfall is stored, released by temperature</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5" name="Text 1">
            <a:extLst>
              <a:ext uri="{FF2B5EF4-FFF2-40B4-BE49-F238E27FC236}">
                <a16:creationId xmlns:a16="http://schemas.microsoft.com/office/drawing/2014/main" id="{2E8F6B0E-A8D6-ADE5-6928-10577EC68F6C}"/>
              </a:ext>
            </a:extLst>
          </p:cNvPr>
          <p:cNvSpPr txBox="1"/>
          <p:nvPr/>
        </p:nvSpPr>
        <p:spPr>
          <a:xfrm>
            <a:off x="816452" y="2349982"/>
            <a:ext cx="11094415" cy="457200"/>
          </a:xfrm>
          <a:prstGeom prst="rect">
            <a:avLst/>
          </a:prstGeom>
          <a:noFill/>
          <a:ln/>
        </p:spPr>
        <p:txBody>
          <a:bodyPr wrap="square" lIns="635" tIns="635" rIns="635" bIns="635" rtlCol="0" anchor="t"/>
          <a:lstStyle/>
          <a:p>
            <a:pPr marL="0" indent="0">
              <a:buNone/>
            </a:pPr>
            <a:r>
              <a:rPr lang="en-US" sz="1600" b="1" dirty="0">
                <a:solidFill>
                  <a:schemeClr val="tx1"/>
                </a:solidFill>
              </a:rPr>
              <a:t>All methods:  Q [m³/s] = R [mm/day] × A [m²] / 86 400 000   (A in ISN93),  then optional routing (next slide)</a:t>
            </a:r>
            <a:endParaRPr lang="en-US" sz="1600" dirty="0"/>
          </a:p>
        </p:txBody>
      </p:sp>
      <p:sp>
        <p:nvSpPr>
          <p:cNvPr id="16" name="Slide Number Placeholder 15">
            <a:extLst>
              <a:ext uri="{FF2B5EF4-FFF2-40B4-BE49-F238E27FC236}">
                <a16:creationId xmlns:a16="http://schemas.microsoft.com/office/drawing/2014/main" id="{E47B9E0E-AB69-175D-E46C-5F1E1F7266C7}"/>
              </a:ext>
            </a:extLst>
          </p:cNvPr>
          <p:cNvSpPr>
            <a:spLocks noGrp="1"/>
          </p:cNvSpPr>
          <p:nvPr>
            <p:ph type="sldNum" sz="quarter" idx="12"/>
          </p:nvPr>
        </p:nvSpPr>
        <p:spPr/>
        <p:txBody>
          <a:bodyPr/>
          <a:lstStyle/>
          <a:p>
            <a:fld id="{BB6ED4E6-5AD6-C247-B20E-7862EEC5D883}" type="slidenum">
              <a:rPr lang="en-IS" smtClean="0"/>
              <a:t>5</a:t>
            </a:fld>
            <a:endParaRPr lang="en-IS"/>
          </a:p>
        </p:txBody>
      </p:sp>
      <p:sp>
        <p:nvSpPr>
          <p:cNvPr id="3" name="TextBox 2">
            <a:extLst>
              <a:ext uri="{FF2B5EF4-FFF2-40B4-BE49-F238E27FC236}">
                <a16:creationId xmlns:a16="http://schemas.microsoft.com/office/drawing/2014/main" id="{70DAB651-9338-945B-34F8-A593CB3C8692}"/>
              </a:ext>
            </a:extLst>
          </p:cNvPr>
          <p:cNvSpPr txBox="1"/>
          <p:nvPr/>
        </p:nvSpPr>
        <p:spPr>
          <a:xfrm>
            <a:off x="685799" y="5369361"/>
            <a:ext cx="11091671" cy="1169551"/>
          </a:xfrm>
          <a:prstGeom prst="rect">
            <a:avLst/>
          </a:prstGeom>
          <a:noFill/>
        </p:spPr>
        <p:txBody>
          <a:bodyPr wrap="square">
            <a:spAutoFit/>
          </a:bodyPr>
          <a:lstStyle/>
          <a:p>
            <a:r>
              <a:rPr lang="en-GB" sz="1000" dirty="0">
                <a:solidFill>
                  <a:srgbClr val="BA2275"/>
                </a:solidFill>
                <a:highlight>
                  <a:srgbClr val="C0C0C0"/>
                </a:highlight>
              </a:rPr>
              <a:t>P − ET − </a:t>
            </a:r>
            <a:r>
              <a:rPr lang="el-GR" sz="1000" dirty="0">
                <a:solidFill>
                  <a:srgbClr val="BA2275"/>
                </a:solidFill>
                <a:highlight>
                  <a:srgbClr val="C0C0C0"/>
                </a:highlight>
              </a:rPr>
              <a:t>Δ</a:t>
            </a:r>
            <a:r>
              <a:rPr lang="en-GB" sz="1000" dirty="0">
                <a:solidFill>
                  <a:srgbClr val="BA2275"/>
                </a:solidFill>
                <a:highlight>
                  <a:srgbClr val="C0C0C0"/>
                </a:highlight>
              </a:rPr>
              <a:t>SWE</a:t>
            </a:r>
            <a:r>
              <a:rPr lang="en-GB" sz="1000" dirty="0"/>
              <a:t>: the water left each day after evaporation and after what went into (or came out of) the snowpack. The snow change comes from CARRA’s snow.</a:t>
            </a:r>
          </a:p>
          <a:p>
            <a:r>
              <a:rPr lang="en-GB" sz="1000" dirty="0">
                <a:solidFill>
                  <a:srgbClr val="BA2275"/>
                </a:solidFill>
                <a:highlight>
                  <a:srgbClr val="C0C0C0"/>
                </a:highlight>
              </a:rPr>
              <a:t>.clip(lower=0)</a:t>
            </a:r>
            <a:r>
              <a:rPr lang="en-GB" sz="1000" dirty="0"/>
              <a:t>: days with a negative balance are set to 0. </a:t>
            </a:r>
          </a:p>
          <a:p>
            <a:r>
              <a:rPr lang="en-GB" sz="1000" dirty="0">
                <a:solidFill>
                  <a:srgbClr val="BA2275"/>
                </a:solidFill>
                <a:highlight>
                  <a:srgbClr val="C0C0C0"/>
                </a:highlight>
              </a:rPr>
              <a:t>C</a:t>
            </a:r>
            <a:r>
              <a:rPr lang="en-GB" sz="1000" dirty="0"/>
              <a:t>: the share of that surplus that reaches the river. The rest stays in the soil, or leaves as deep groundwater outside the catchment. I used C = 1.0, meaning all of the surplus runs off</a:t>
            </a:r>
          </a:p>
          <a:p>
            <a:r>
              <a:rPr lang="en-GB" sz="1000" dirty="0">
                <a:solidFill>
                  <a:srgbClr val="BA2275"/>
                </a:solidFill>
                <a:highlight>
                  <a:srgbClr val="C0C0C0"/>
                </a:highlight>
              </a:rPr>
              <a:t>DDF (degree-day factor</a:t>
            </a:r>
            <a:r>
              <a:rPr lang="en-GB" sz="1000" dirty="0"/>
              <a:t>) = how many mm of snow water melt per day for each °C above T₀. We used 3 mm/°C/day. </a:t>
            </a:r>
          </a:p>
          <a:p>
            <a:pPr lvl="1"/>
            <a:r>
              <a:rPr lang="en-GB" sz="1000" dirty="0"/>
              <a:t>Example: a day at 4 °C gives 3 × 4 = 12 mm of melt, if that much snow is in the store. Values published for snow in Iceland are generally higher (e.g. Jóhannesson et al. 1995), so our value is at the low end. It is just a first guess, not calibrated</a:t>
            </a:r>
          </a:p>
          <a:p>
            <a:r>
              <a:rPr lang="en-GB" sz="1000" dirty="0">
                <a:solidFill>
                  <a:srgbClr val="BA2275"/>
                </a:solidFill>
                <a:highlight>
                  <a:srgbClr val="C0C0C0"/>
                </a:highlight>
              </a:rPr>
              <a:t>T₀ </a:t>
            </a:r>
            <a:r>
              <a:rPr lang="en-GB" sz="1000" dirty="0"/>
              <a:t>(threshold temperature) = the temperature above which melt starts. I used 0 °C</a:t>
            </a:r>
          </a:p>
        </p:txBody>
      </p:sp>
      <p:sp>
        <p:nvSpPr>
          <p:cNvPr id="6" name="TextBox 5">
            <a:extLst>
              <a:ext uri="{FF2B5EF4-FFF2-40B4-BE49-F238E27FC236}">
                <a16:creationId xmlns:a16="http://schemas.microsoft.com/office/drawing/2014/main" id="{9B46EAD4-276C-934F-AE5D-1649FD229AE6}"/>
              </a:ext>
            </a:extLst>
          </p:cNvPr>
          <p:cNvSpPr txBox="1"/>
          <p:nvPr/>
        </p:nvSpPr>
        <p:spPr>
          <a:xfrm>
            <a:off x="6525038" y="1701441"/>
            <a:ext cx="4328492" cy="230832"/>
          </a:xfrm>
          <a:prstGeom prst="rect">
            <a:avLst/>
          </a:prstGeom>
          <a:noFill/>
        </p:spPr>
        <p:txBody>
          <a:bodyPr wrap="square">
            <a:spAutoFit/>
          </a:bodyPr>
          <a:lstStyle/>
          <a:p>
            <a:r>
              <a:rPr lang="en-GB" sz="900" i="1" dirty="0">
                <a:solidFill>
                  <a:srgbClr val="0070C0"/>
                </a:solidFill>
              </a:rPr>
              <a:t>But the question is if I am not integrating bias/error since I use for all </a:t>
            </a:r>
            <a:r>
              <a:rPr lang="en-GB" sz="900" i="1" dirty="0" err="1">
                <a:solidFill>
                  <a:srgbClr val="0070C0"/>
                </a:solidFill>
              </a:rPr>
              <a:t>carra</a:t>
            </a:r>
            <a:r>
              <a:rPr lang="en-GB" sz="900" i="1" dirty="0">
                <a:solidFill>
                  <a:srgbClr val="0070C0"/>
                </a:solidFill>
              </a:rPr>
              <a:t> data? </a:t>
            </a:r>
            <a:endParaRPr lang="is-IS" sz="900" i="1" dirty="0">
              <a:solidFill>
                <a:srgbClr val="0070C0"/>
              </a:solidFill>
            </a:endParaRPr>
          </a:p>
        </p:txBody>
      </p:sp>
    </p:spTree>
    <p:extLst>
      <p:ext uri="{BB962C8B-B14F-4D97-AF65-F5344CB8AC3E}">
        <p14:creationId xmlns:p14="http://schemas.microsoft.com/office/powerpoint/2010/main" val="4017447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8F565-344F-6506-885E-13DAF0A7CEB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E091B6E-8734-1052-6A5E-AABC398413D2}"/>
              </a:ext>
            </a:extLst>
          </p:cNvPr>
          <p:cNvSpPr>
            <a:spLocks noGrp="1"/>
          </p:cNvSpPr>
          <p:nvPr>
            <p:ph type="title"/>
          </p:nvPr>
        </p:nvSpPr>
        <p:spPr>
          <a:xfrm>
            <a:off x="771525" y="752475"/>
            <a:ext cx="10582275" cy="824251"/>
          </a:xfrm>
        </p:spPr>
        <p:txBody>
          <a:bodyPr>
            <a:normAutofit/>
          </a:bodyPr>
          <a:lstStyle/>
          <a:p>
            <a:r>
              <a:rPr lang="en-GB" sz="4000" dirty="0"/>
              <a:t>Routing: why it is needed and what k means</a:t>
            </a:r>
            <a:endParaRPr lang="is-IS" sz="4000" dirty="0"/>
          </a:p>
        </p:txBody>
      </p:sp>
      <p:pic>
        <p:nvPicPr>
          <p:cNvPr id="3" name="Image 0" descr="routing_k.png">
            <a:extLst>
              <a:ext uri="{FF2B5EF4-FFF2-40B4-BE49-F238E27FC236}">
                <a16:creationId xmlns:a16="http://schemas.microsoft.com/office/drawing/2014/main" id="{08699E18-20C7-C6DA-ED1E-769EA6A31128}"/>
              </a:ext>
            </a:extLst>
          </p:cNvPr>
          <p:cNvPicPr>
            <a:picLocks noChangeAspect="1"/>
          </p:cNvPicPr>
          <p:nvPr/>
        </p:nvPicPr>
        <p:blipFill>
          <a:blip r:embed="rId3"/>
          <a:stretch>
            <a:fillRect/>
          </a:stretch>
        </p:blipFill>
        <p:spPr>
          <a:xfrm>
            <a:off x="504101" y="2672688"/>
            <a:ext cx="6265883" cy="3766142"/>
          </a:xfrm>
          <a:prstGeom prst="rect">
            <a:avLst/>
          </a:prstGeom>
        </p:spPr>
      </p:pic>
      <p:sp>
        <p:nvSpPr>
          <p:cNvPr id="8" name="TextBox 7">
            <a:extLst>
              <a:ext uri="{FF2B5EF4-FFF2-40B4-BE49-F238E27FC236}">
                <a16:creationId xmlns:a16="http://schemas.microsoft.com/office/drawing/2014/main" id="{1CCCFA08-FA58-209A-590B-5859077F90FC}"/>
              </a:ext>
            </a:extLst>
          </p:cNvPr>
          <p:cNvSpPr txBox="1"/>
          <p:nvPr/>
        </p:nvSpPr>
        <p:spPr>
          <a:xfrm>
            <a:off x="642464" y="1932910"/>
            <a:ext cx="10340171" cy="369332"/>
          </a:xfrm>
          <a:prstGeom prst="rect">
            <a:avLst/>
          </a:prstGeom>
          <a:noFill/>
        </p:spPr>
        <p:txBody>
          <a:bodyPr wrap="square">
            <a:spAutoFit/>
          </a:bodyPr>
          <a:lstStyle/>
          <a:p>
            <a:r>
              <a:rPr lang="en-GB" dirty="0"/>
              <a:t>=&gt; Discrete linear reservoir. Mean delay = k / (1 − k) days. Without routing, all water leaves on day 0.</a:t>
            </a:r>
          </a:p>
        </p:txBody>
      </p:sp>
      <p:sp>
        <p:nvSpPr>
          <p:cNvPr id="11" name="TextBox 10">
            <a:extLst>
              <a:ext uri="{FF2B5EF4-FFF2-40B4-BE49-F238E27FC236}">
                <a16:creationId xmlns:a16="http://schemas.microsoft.com/office/drawing/2014/main" id="{D9983836-97A0-AC56-FC60-5A2D00069B8A}"/>
              </a:ext>
            </a:extLst>
          </p:cNvPr>
          <p:cNvSpPr txBox="1"/>
          <p:nvPr/>
        </p:nvSpPr>
        <p:spPr>
          <a:xfrm>
            <a:off x="7176304" y="2922400"/>
            <a:ext cx="4653022" cy="2708434"/>
          </a:xfrm>
          <a:prstGeom prst="rect">
            <a:avLst/>
          </a:prstGeom>
          <a:noFill/>
        </p:spPr>
        <p:txBody>
          <a:bodyPr wrap="square">
            <a:spAutoFit/>
          </a:bodyPr>
          <a:lstStyle/>
          <a:p>
            <a:pPr marL="228600" indent="-228600">
              <a:spcAft>
                <a:spcPts val="1200"/>
              </a:spcAft>
              <a:buSzPct val="100000"/>
              <a:buChar char="•"/>
            </a:pPr>
            <a:r>
              <a:rPr lang="en-US" sz="1500" dirty="0">
                <a:solidFill>
                  <a:schemeClr val="tx1"/>
                </a:solidFill>
                <a:ea typeface="Calibri" pitchFamily="34" charset="-122"/>
                <a:cs typeface="Calibri" pitchFamily="34" charset="-120"/>
              </a:rPr>
              <a:t>CARRA runoff = water produced on the ground that day; the river needs days to drain it</a:t>
            </a:r>
            <a:endParaRPr lang="en-US" sz="1500" dirty="0"/>
          </a:p>
          <a:p>
            <a:pPr marL="228600" indent="-228600">
              <a:spcAft>
                <a:spcPts val="1200"/>
              </a:spcAft>
              <a:buSzPct val="100000"/>
              <a:buChar char="•"/>
            </a:pPr>
            <a:r>
              <a:rPr lang="en-US" sz="1500" dirty="0">
                <a:solidFill>
                  <a:schemeClr val="tx1"/>
                </a:solidFill>
                <a:ea typeface="Calibri" pitchFamily="34" charset="-122"/>
                <a:cs typeface="Calibri" pitchFamily="34" charset="-120"/>
              </a:rPr>
              <a:t>Linear reservoir (a bucket with a hole): </a:t>
            </a:r>
            <a:br>
              <a:rPr lang="en-US" sz="1500" dirty="0">
                <a:solidFill>
                  <a:schemeClr val="tx1"/>
                </a:solidFill>
                <a:ea typeface="Calibri" pitchFamily="34" charset="-122"/>
                <a:cs typeface="Calibri" pitchFamily="34" charset="-120"/>
              </a:rPr>
            </a:br>
            <a:r>
              <a:rPr lang="en-US" sz="1500" dirty="0">
                <a:solidFill>
                  <a:schemeClr val="tx1"/>
                </a:solidFill>
                <a:ea typeface="Calibri" pitchFamily="34" charset="-122"/>
                <a:cs typeface="Calibri" pitchFamily="34" charset="-120"/>
              </a:rPr>
              <a:t>Q(t) = k · Q(t−1) + (1 − k) · R(t) · A / 86 400 000</a:t>
            </a:r>
            <a:endParaRPr lang="en-US" sz="1500" dirty="0"/>
          </a:p>
          <a:p>
            <a:pPr marL="228600" indent="-228600">
              <a:spcAft>
                <a:spcPts val="1200"/>
              </a:spcAft>
              <a:buSzPct val="100000"/>
              <a:buChar char="•"/>
            </a:pPr>
            <a:r>
              <a:rPr lang="en-US" sz="1500" dirty="0">
                <a:solidFill>
                  <a:schemeClr val="tx1"/>
                </a:solidFill>
                <a:ea typeface="Calibri" pitchFamily="34" charset="-122"/>
                <a:cs typeface="Calibri" pitchFamily="34" charset="-120"/>
              </a:rPr>
              <a:t>Each day a share (1 − k) of the stored water leaves</a:t>
            </a:r>
            <a:endParaRPr lang="en-US" sz="1500" dirty="0"/>
          </a:p>
          <a:p>
            <a:pPr marL="228600" indent="-228600">
              <a:spcAft>
                <a:spcPts val="1200"/>
              </a:spcAft>
              <a:buSzPct val="100000"/>
              <a:buChar char="•"/>
            </a:pPr>
            <a:r>
              <a:rPr lang="en-US" sz="1500" dirty="0">
                <a:solidFill>
                  <a:schemeClr val="tx1"/>
                </a:solidFill>
                <a:ea typeface="Calibri" pitchFamily="34" charset="-122"/>
                <a:cs typeface="Calibri" pitchFamily="34" charset="-120"/>
              </a:rPr>
              <a:t>k = 0.85: 15 % on the first day, mean delay ≈ 5.7 days</a:t>
            </a:r>
            <a:endParaRPr lang="en-US" sz="1500" dirty="0"/>
          </a:p>
          <a:p>
            <a:pPr marL="228600" indent="-228600">
              <a:spcAft>
                <a:spcPts val="1200"/>
              </a:spcAft>
              <a:buSzPct val="100000"/>
              <a:buChar char="•"/>
            </a:pPr>
            <a:r>
              <a:rPr lang="en-US" sz="1500" dirty="0">
                <a:solidFill>
                  <a:schemeClr val="tx1"/>
                </a:solidFill>
                <a:ea typeface="Calibri" pitchFamily="34" charset="-122"/>
                <a:cs typeface="Calibri" pitchFamily="34" charset="-120"/>
              </a:rPr>
              <a:t>The volume is unchanged – only the timing</a:t>
            </a:r>
            <a:endParaRPr lang="en-US" sz="1500" dirty="0"/>
          </a:p>
          <a:p>
            <a:pPr marL="228600" indent="-228600">
              <a:spcAft>
                <a:spcPts val="1200"/>
              </a:spcAft>
              <a:buSzPct val="100000"/>
              <a:buChar char="•"/>
            </a:pPr>
            <a:r>
              <a:rPr lang="en-US" sz="1500" dirty="0">
                <a:solidFill>
                  <a:schemeClr val="tx1"/>
                </a:solidFill>
                <a:ea typeface="Calibri" pitchFamily="34" charset="-122"/>
                <a:cs typeface="Calibri" pitchFamily="34" charset="-120"/>
              </a:rPr>
              <a:t>k = 0.85 is a starting value, not calibrated</a:t>
            </a:r>
            <a:endParaRPr lang="en-US" sz="1500" dirty="0"/>
          </a:p>
        </p:txBody>
      </p:sp>
      <p:sp>
        <p:nvSpPr>
          <p:cNvPr id="12" name="Slide Number Placeholder 11">
            <a:extLst>
              <a:ext uri="{FF2B5EF4-FFF2-40B4-BE49-F238E27FC236}">
                <a16:creationId xmlns:a16="http://schemas.microsoft.com/office/drawing/2014/main" id="{1FB20C9F-484E-AF89-3999-E46AD9B7CDED}"/>
              </a:ext>
            </a:extLst>
          </p:cNvPr>
          <p:cNvSpPr>
            <a:spLocks noGrp="1"/>
          </p:cNvSpPr>
          <p:nvPr>
            <p:ph type="sldNum" sz="quarter" idx="12"/>
          </p:nvPr>
        </p:nvSpPr>
        <p:spPr/>
        <p:txBody>
          <a:bodyPr/>
          <a:lstStyle/>
          <a:p>
            <a:fld id="{BB6ED4E6-5AD6-C247-B20E-7862EEC5D883}" type="slidenum">
              <a:rPr lang="en-IS" smtClean="0"/>
              <a:t>6</a:t>
            </a:fld>
            <a:endParaRPr lang="en-IS"/>
          </a:p>
        </p:txBody>
      </p:sp>
    </p:spTree>
    <p:extLst>
      <p:ext uri="{BB962C8B-B14F-4D97-AF65-F5344CB8AC3E}">
        <p14:creationId xmlns:p14="http://schemas.microsoft.com/office/powerpoint/2010/main" val="2657464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7E687-5B4F-DCB3-824A-965B2A5D5B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073333B-54CB-16C8-5286-9572764E8D1A}"/>
              </a:ext>
            </a:extLst>
          </p:cNvPr>
          <p:cNvSpPr>
            <a:spLocks noGrp="1"/>
          </p:cNvSpPr>
          <p:nvPr>
            <p:ph type="title"/>
          </p:nvPr>
        </p:nvSpPr>
        <p:spPr>
          <a:xfrm>
            <a:off x="771525" y="752475"/>
            <a:ext cx="10582275" cy="824251"/>
          </a:xfrm>
        </p:spPr>
        <p:txBody>
          <a:bodyPr>
            <a:normAutofit/>
          </a:bodyPr>
          <a:lstStyle/>
          <a:p>
            <a:r>
              <a:rPr lang="en-GB" sz="4000" dirty="0"/>
              <a:t>Test area: </a:t>
            </a:r>
            <a:r>
              <a:rPr lang="en-GB" sz="4000" dirty="0" err="1"/>
              <a:t>Ísafjarðardjúp</a:t>
            </a:r>
            <a:r>
              <a:rPr lang="en-GB" sz="4000" dirty="0"/>
              <a:t> (Westfjords)</a:t>
            </a:r>
            <a:endParaRPr lang="is-IS" sz="4000" dirty="0"/>
          </a:p>
        </p:txBody>
      </p:sp>
      <p:pic>
        <p:nvPicPr>
          <p:cNvPr id="5" name="Image 0" descr="test_area_map.png">
            <a:extLst>
              <a:ext uri="{FF2B5EF4-FFF2-40B4-BE49-F238E27FC236}">
                <a16:creationId xmlns:a16="http://schemas.microsoft.com/office/drawing/2014/main" id="{D91E1965-9505-0068-61A1-ED933B6B0EBD}"/>
              </a:ext>
            </a:extLst>
          </p:cNvPr>
          <p:cNvPicPr>
            <a:picLocks noChangeAspect="1"/>
          </p:cNvPicPr>
          <p:nvPr/>
        </p:nvPicPr>
        <p:blipFill>
          <a:blip r:embed="rId3"/>
          <a:stretch>
            <a:fillRect/>
          </a:stretch>
        </p:blipFill>
        <p:spPr>
          <a:xfrm>
            <a:off x="362674" y="1735664"/>
            <a:ext cx="5332070" cy="5120098"/>
          </a:xfrm>
          <a:prstGeom prst="rect">
            <a:avLst/>
          </a:prstGeom>
        </p:spPr>
      </p:pic>
      <p:sp>
        <p:nvSpPr>
          <p:cNvPr id="11" name="TextBox 10">
            <a:extLst>
              <a:ext uri="{FF2B5EF4-FFF2-40B4-BE49-F238E27FC236}">
                <a16:creationId xmlns:a16="http://schemas.microsoft.com/office/drawing/2014/main" id="{8E6DEB50-7933-D9DC-6A41-B5223EF62CD6}"/>
              </a:ext>
            </a:extLst>
          </p:cNvPr>
          <p:cNvSpPr txBox="1"/>
          <p:nvPr/>
        </p:nvSpPr>
        <p:spPr>
          <a:xfrm>
            <a:off x="5335929" y="2028793"/>
            <a:ext cx="6157732" cy="4431983"/>
          </a:xfrm>
          <a:prstGeom prst="rect">
            <a:avLst/>
          </a:prstGeom>
          <a:noFill/>
        </p:spPr>
        <p:txBody>
          <a:bodyPr wrap="square">
            <a:spAutoFit/>
          </a:bodyPr>
          <a:lstStyle/>
          <a:p>
            <a:pPr marL="228600" indent="-228600">
              <a:spcAft>
                <a:spcPts val="1200"/>
              </a:spcAft>
              <a:buSzPct val="100000"/>
              <a:buChar char="•"/>
            </a:pPr>
            <a:r>
              <a:rPr lang="en-GB" dirty="0">
                <a:solidFill>
                  <a:schemeClr val="tx1"/>
                </a:solidFill>
                <a:ea typeface="Calibri" pitchFamily="34" charset="-122"/>
                <a:cs typeface="Calibri" pitchFamily="34" charset="-120"/>
              </a:rPr>
              <a:t>83 catchments, 2 572 km², each with one outlet at the coast</a:t>
            </a:r>
          </a:p>
          <a:p>
            <a:pPr marL="228600" indent="-228600">
              <a:spcAft>
                <a:spcPts val="600"/>
              </a:spcAft>
              <a:buSzPct val="100000"/>
              <a:buChar char="•"/>
            </a:pPr>
            <a:r>
              <a:rPr lang="en-US" dirty="0">
                <a:ea typeface="Calibri" pitchFamily="34" charset="-122"/>
                <a:cs typeface="Calibri" pitchFamily="34" charset="-120"/>
              </a:rPr>
              <a:t>Gauges with daily data (VÍ), compared on the catchment above the gauge:</a:t>
            </a:r>
            <a:endParaRPr lang="en-US" dirty="0"/>
          </a:p>
          <a:p>
            <a:pPr lvl="1" indent="-228600">
              <a:spcAft>
                <a:spcPts val="600"/>
              </a:spcAft>
              <a:buSzPct val="100000"/>
              <a:buChar char="•"/>
            </a:pPr>
            <a:r>
              <a:rPr lang="en-US" sz="1600" dirty="0">
                <a:solidFill>
                  <a:schemeClr val="tx2"/>
                </a:solidFill>
                <a:ea typeface="Calibri" pitchFamily="34" charset="-122"/>
                <a:cs typeface="Calibri" pitchFamily="34" charset="-120"/>
              </a:rPr>
              <a:t>V038 </a:t>
            </a:r>
            <a:r>
              <a:rPr lang="en-US" sz="1600" dirty="0" err="1">
                <a:solidFill>
                  <a:schemeClr val="tx2"/>
                </a:solidFill>
                <a:ea typeface="Calibri" pitchFamily="34" charset="-122"/>
                <a:cs typeface="Calibri" pitchFamily="34" charset="-120"/>
              </a:rPr>
              <a:t>Þverá</a:t>
            </a:r>
            <a:r>
              <a:rPr lang="en-US" sz="1600" dirty="0">
                <a:solidFill>
                  <a:schemeClr val="tx2"/>
                </a:solidFill>
                <a:ea typeface="Calibri" pitchFamily="34" charset="-122"/>
                <a:cs typeface="Calibri" pitchFamily="34" charset="-120"/>
              </a:rPr>
              <a:t> </a:t>
            </a:r>
            <a:r>
              <a:rPr lang="en-US" sz="1600" dirty="0">
                <a:ea typeface="Calibri" pitchFamily="34" charset="-122"/>
                <a:cs typeface="Calibri" pitchFamily="34" charset="-120"/>
              </a:rPr>
              <a:t>– </a:t>
            </a:r>
            <a:r>
              <a:rPr lang="en-GB" sz="1600" dirty="0"/>
              <a:t>catchment to the sea 47.0 km², above the gauge 44.7 km²</a:t>
            </a:r>
            <a:endParaRPr lang="en-US" sz="1600" dirty="0">
              <a:ea typeface="Calibri" pitchFamily="34" charset="-122"/>
              <a:cs typeface="Calibri" pitchFamily="34" charset="-120"/>
            </a:endParaRPr>
          </a:p>
          <a:p>
            <a:pPr lvl="1" indent="-228600">
              <a:spcAft>
                <a:spcPts val="600"/>
              </a:spcAft>
              <a:buSzPct val="100000"/>
              <a:buChar char="•"/>
            </a:pPr>
            <a:r>
              <a:rPr lang="en-US" sz="1600" dirty="0">
                <a:solidFill>
                  <a:schemeClr val="tx2"/>
                </a:solidFill>
                <a:highlight>
                  <a:srgbClr val="FFFF00"/>
                </a:highlight>
                <a:ea typeface="Calibri" pitchFamily="34" charset="-122"/>
                <a:cs typeface="Calibri" pitchFamily="34" charset="-120"/>
              </a:rPr>
              <a:t>V448 </a:t>
            </a:r>
            <a:r>
              <a:rPr lang="en-US" sz="1600" dirty="0" err="1">
                <a:solidFill>
                  <a:schemeClr val="tx2"/>
                </a:solidFill>
                <a:highlight>
                  <a:srgbClr val="FFFF00"/>
                </a:highlight>
                <a:ea typeface="Calibri" pitchFamily="34" charset="-122"/>
                <a:cs typeface="Calibri" pitchFamily="34" charset="-120"/>
              </a:rPr>
              <a:t>Fjarðará</a:t>
            </a:r>
            <a:r>
              <a:rPr lang="en-US" sz="1600" dirty="0">
                <a:solidFill>
                  <a:schemeClr val="tx2"/>
                </a:solidFill>
                <a:highlight>
                  <a:srgbClr val="FFFF00"/>
                </a:highlight>
                <a:ea typeface="Calibri" pitchFamily="34" charset="-122"/>
                <a:cs typeface="Calibri" pitchFamily="34" charset="-120"/>
              </a:rPr>
              <a:t> – </a:t>
            </a:r>
            <a:r>
              <a:rPr lang="en-GB" sz="1600" dirty="0">
                <a:solidFill>
                  <a:schemeClr val="tx2"/>
                </a:solidFill>
                <a:highlight>
                  <a:srgbClr val="FFFF00"/>
                </a:highlight>
                <a:ea typeface="Calibri" pitchFamily="34" charset="-122"/>
                <a:cs typeface="Calibri" pitchFamily="34" charset="-120"/>
              </a:rPr>
              <a:t>catchment to the sea 144.0 km², above the gauge 60.1 km² – the gauge sees only 42 % -- </a:t>
            </a:r>
            <a:r>
              <a:rPr lang="en-GB" sz="1600" dirty="0" err="1">
                <a:solidFill>
                  <a:srgbClr val="BA2275"/>
                </a:solidFill>
                <a:highlight>
                  <a:srgbClr val="FFFF00"/>
                </a:highlight>
                <a:ea typeface="Calibri" pitchFamily="34" charset="-122"/>
                <a:cs typeface="Calibri" pitchFamily="34" charset="-120"/>
              </a:rPr>
              <a:t>LamaH</a:t>
            </a:r>
            <a:r>
              <a:rPr lang="en-GB" sz="1600" dirty="0">
                <a:solidFill>
                  <a:srgbClr val="BA2275"/>
                </a:solidFill>
                <a:highlight>
                  <a:srgbClr val="FFFF00"/>
                </a:highlight>
                <a:ea typeface="Calibri" pitchFamily="34" charset="-122"/>
                <a:cs typeface="Calibri" pitchFamily="34" charset="-120"/>
              </a:rPr>
              <a:t>-Ice used for this</a:t>
            </a:r>
            <a:endParaRPr lang="en-US" sz="1600" dirty="0">
              <a:solidFill>
                <a:srgbClr val="BA2275"/>
              </a:solidFill>
              <a:highlight>
                <a:srgbClr val="FFFF00"/>
              </a:highlight>
              <a:ea typeface="Calibri" pitchFamily="34" charset="-122"/>
              <a:cs typeface="Calibri" pitchFamily="34" charset="-120"/>
            </a:endParaRPr>
          </a:p>
          <a:p>
            <a:pPr lvl="1" indent="-228600">
              <a:spcAft>
                <a:spcPts val="600"/>
              </a:spcAft>
              <a:buSzPct val="100000"/>
              <a:buChar char="•"/>
            </a:pPr>
            <a:r>
              <a:rPr lang="en-US" sz="1600" dirty="0">
                <a:solidFill>
                  <a:srgbClr val="BA2275"/>
                </a:solidFill>
                <a:highlight>
                  <a:srgbClr val="FFFF00"/>
                </a:highlight>
                <a:ea typeface="Calibri" pitchFamily="34" charset="-122"/>
                <a:cs typeface="Calibri" pitchFamily="34" charset="-120"/>
              </a:rPr>
              <a:t>V148 </a:t>
            </a:r>
            <a:r>
              <a:rPr lang="en-US" sz="1600" dirty="0" err="1">
                <a:solidFill>
                  <a:srgbClr val="BA2275"/>
                </a:solidFill>
                <a:highlight>
                  <a:srgbClr val="FFFF00"/>
                </a:highlight>
                <a:ea typeface="Calibri" pitchFamily="34" charset="-122"/>
                <a:cs typeface="Calibri" pitchFamily="34" charset="-120"/>
              </a:rPr>
              <a:t>Fossá</a:t>
            </a:r>
            <a:r>
              <a:rPr lang="en-US" sz="1600" dirty="0">
                <a:solidFill>
                  <a:srgbClr val="BA2275"/>
                </a:solidFill>
                <a:highlight>
                  <a:srgbClr val="FFFF00"/>
                </a:highlight>
                <a:ea typeface="Calibri" pitchFamily="34" charset="-122"/>
                <a:cs typeface="Calibri" pitchFamily="34" charset="-120"/>
              </a:rPr>
              <a:t>, East Iceland – 113.5 km²</a:t>
            </a:r>
          </a:p>
          <a:p>
            <a:pPr indent="-228600">
              <a:spcAft>
                <a:spcPts val="600"/>
              </a:spcAft>
              <a:buSzPct val="100000"/>
              <a:buChar char="•"/>
            </a:pPr>
            <a:endParaRPr lang="en-GB" sz="1600" dirty="0"/>
          </a:p>
          <a:p>
            <a:pPr indent="-228600">
              <a:spcAft>
                <a:spcPts val="600"/>
              </a:spcAft>
              <a:buSzPct val="100000"/>
              <a:buChar char="•"/>
            </a:pPr>
            <a:r>
              <a:rPr lang="en-GB" dirty="0"/>
              <a:t>Test years</a:t>
            </a:r>
          </a:p>
          <a:p>
            <a:pPr lvl="1" indent="-228600">
              <a:spcAft>
                <a:spcPts val="600"/>
              </a:spcAft>
              <a:buSzPct val="100000"/>
              <a:buChar char="•"/>
            </a:pPr>
            <a:r>
              <a:rPr lang="en-GB" sz="1600" dirty="0"/>
              <a:t>1991: CARRA daily runoff, no percolation included</a:t>
            </a:r>
          </a:p>
          <a:p>
            <a:pPr lvl="1" indent="-228600">
              <a:spcAft>
                <a:spcPts val="600"/>
              </a:spcAft>
              <a:buSzPct val="100000"/>
              <a:buChar char="•"/>
            </a:pPr>
            <a:r>
              <a:rPr lang="en-GB" sz="1600" dirty="0"/>
              <a:t>2023: CARRA daily runoff,  included percolation and weighted catchment</a:t>
            </a:r>
          </a:p>
          <a:p>
            <a:pPr indent="-228600">
              <a:spcAft>
                <a:spcPts val="600"/>
              </a:spcAft>
              <a:buSzPct val="100000"/>
              <a:buChar char="•"/>
            </a:pPr>
            <a:endParaRPr lang="en-US" sz="1600" dirty="0">
              <a:highlight>
                <a:srgbClr val="FFFF00"/>
              </a:highlight>
            </a:endParaRPr>
          </a:p>
        </p:txBody>
      </p:sp>
      <p:sp>
        <p:nvSpPr>
          <p:cNvPr id="6" name="Slide Number Placeholder 5">
            <a:extLst>
              <a:ext uri="{FF2B5EF4-FFF2-40B4-BE49-F238E27FC236}">
                <a16:creationId xmlns:a16="http://schemas.microsoft.com/office/drawing/2014/main" id="{4D7199D5-B1EE-6ABE-7134-F03F436093EC}"/>
              </a:ext>
            </a:extLst>
          </p:cNvPr>
          <p:cNvSpPr>
            <a:spLocks noGrp="1"/>
          </p:cNvSpPr>
          <p:nvPr>
            <p:ph type="sldNum" sz="quarter" idx="12"/>
          </p:nvPr>
        </p:nvSpPr>
        <p:spPr/>
        <p:txBody>
          <a:bodyPr/>
          <a:lstStyle/>
          <a:p>
            <a:fld id="{BB6ED4E6-5AD6-C247-B20E-7862EEC5D883}" type="slidenum">
              <a:rPr lang="en-IS" smtClean="0"/>
              <a:t>7</a:t>
            </a:fld>
            <a:endParaRPr lang="en-IS"/>
          </a:p>
        </p:txBody>
      </p:sp>
    </p:spTree>
    <p:extLst>
      <p:ext uri="{BB962C8B-B14F-4D97-AF65-F5344CB8AC3E}">
        <p14:creationId xmlns:p14="http://schemas.microsoft.com/office/powerpoint/2010/main" val="280367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6AD19-02DE-0666-8DCA-36B76F7EB44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2A7A3B3-8BCD-FABE-551D-C38005B408A7}"/>
              </a:ext>
            </a:extLst>
          </p:cNvPr>
          <p:cNvSpPr>
            <a:spLocks noGrp="1"/>
          </p:cNvSpPr>
          <p:nvPr>
            <p:ph type="title"/>
          </p:nvPr>
        </p:nvSpPr>
        <p:spPr>
          <a:xfrm>
            <a:off x="771525" y="752475"/>
            <a:ext cx="10582275" cy="824251"/>
          </a:xfrm>
        </p:spPr>
        <p:txBody>
          <a:bodyPr>
            <a:normAutofit/>
          </a:bodyPr>
          <a:lstStyle/>
          <a:p>
            <a:r>
              <a:rPr lang="en-GB" sz="4000" dirty="0"/>
              <a:t>Results 2023</a:t>
            </a:r>
            <a:endParaRPr lang="is-IS" sz="4000" dirty="0"/>
          </a:p>
        </p:txBody>
      </p:sp>
      <p:graphicFrame>
        <p:nvGraphicFramePr>
          <p:cNvPr id="3" name="Table 0">
            <a:extLst>
              <a:ext uri="{FF2B5EF4-FFF2-40B4-BE49-F238E27FC236}">
                <a16:creationId xmlns:a16="http://schemas.microsoft.com/office/drawing/2014/main" id="{886911E3-8A3E-EDAD-16B0-D6ADD3644BCF}"/>
              </a:ext>
            </a:extLst>
          </p:cNvPr>
          <p:cNvGraphicFramePr>
            <a:graphicFrameLocks noGrp="1"/>
          </p:cNvGraphicFramePr>
          <p:nvPr>
            <p:extLst>
              <p:ext uri="{D42A27DB-BD31-4B8C-83A1-F6EECF244321}">
                <p14:modId xmlns:p14="http://schemas.microsoft.com/office/powerpoint/2010/main" val="3967006417"/>
              </p:ext>
            </p:extLst>
          </p:nvPr>
        </p:nvGraphicFramePr>
        <p:xfrm>
          <a:off x="355495" y="2014997"/>
          <a:ext cx="4788059" cy="4269468"/>
        </p:xfrm>
        <a:graphic>
          <a:graphicData uri="http://schemas.openxmlformats.org/drawingml/2006/table">
            <a:tbl>
              <a:tblPr/>
              <a:tblGrid>
                <a:gridCol w="1156949">
                  <a:extLst>
                    <a:ext uri="{9D8B030D-6E8A-4147-A177-3AD203B41FA5}">
                      <a16:colId xmlns:a16="http://schemas.microsoft.com/office/drawing/2014/main" val="20000"/>
                    </a:ext>
                  </a:extLst>
                </a:gridCol>
                <a:gridCol w="823393">
                  <a:extLst>
                    <a:ext uri="{9D8B030D-6E8A-4147-A177-3AD203B41FA5}">
                      <a16:colId xmlns:a16="http://schemas.microsoft.com/office/drawing/2014/main" val="20001"/>
                    </a:ext>
                  </a:extLst>
                </a:gridCol>
                <a:gridCol w="996019">
                  <a:extLst>
                    <a:ext uri="{9D8B030D-6E8A-4147-A177-3AD203B41FA5}">
                      <a16:colId xmlns:a16="http://schemas.microsoft.com/office/drawing/2014/main" val="20002"/>
                    </a:ext>
                  </a:extLst>
                </a:gridCol>
                <a:gridCol w="905849">
                  <a:extLst>
                    <a:ext uri="{9D8B030D-6E8A-4147-A177-3AD203B41FA5}">
                      <a16:colId xmlns:a16="http://schemas.microsoft.com/office/drawing/2014/main" val="20003"/>
                    </a:ext>
                  </a:extLst>
                </a:gridCol>
                <a:gridCol w="905849">
                  <a:extLst>
                    <a:ext uri="{9D8B030D-6E8A-4147-A177-3AD203B41FA5}">
                      <a16:colId xmlns:a16="http://schemas.microsoft.com/office/drawing/2014/main" val="20004"/>
                    </a:ext>
                  </a:extLst>
                </a:gridCol>
              </a:tblGrid>
              <a:tr h="609924">
                <a:tc>
                  <a:txBody>
                    <a:bodyPr/>
                    <a:lstStyle/>
                    <a:p>
                      <a:pPr marL="0" indent="0">
                        <a:buNone/>
                      </a:pPr>
                      <a:r>
                        <a:rPr lang="en-US" sz="1400" b="1" dirty="0">
                          <a:solidFill>
                            <a:schemeClr val="bg1"/>
                          </a:solidFill>
                          <a:latin typeface="Calibri" pitchFamily="34" charset="0"/>
                          <a:ea typeface="Calibri" pitchFamily="34" charset="-122"/>
                          <a:cs typeface="Calibri" pitchFamily="34" charset="-120"/>
                        </a:rPr>
                        <a:t>Gauge</a:t>
                      </a:r>
                      <a:endParaRPr lang="en-US" sz="14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tc>
                  <a:txBody>
                    <a:bodyPr/>
                    <a:lstStyle/>
                    <a:p>
                      <a:pPr marL="0" indent="0">
                        <a:buNone/>
                      </a:pPr>
                      <a:r>
                        <a:rPr lang="en-US" sz="1400" b="1" dirty="0">
                          <a:solidFill>
                            <a:schemeClr val="bg1"/>
                          </a:solidFill>
                          <a:latin typeface="Calibri" pitchFamily="34" charset="0"/>
                          <a:ea typeface="Calibri" pitchFamily="34" charset="-122"/>
                          <a:cs typeface="Calibri" pitchFamily="34" charset="-120"/>
                        </a:rPr>
                        <a:t>Method</a:t>
                      </a:r>
                      <a:endParaRPr lang="en-US" sz="14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tc>
                  <a:txBody>
                    <a:bodyPr/>
                    <a:lstStyle/>
                    <a:p>
                      <a:pPr marL="0" indent="0">
                        <a:buNone/>
                      </a:pPr>
                      <a:r>
                        <a:rPr lang="en-US" sz="1400" b="1" dirty="0">
                          <a:solidFill>
                            <a:schemeClr val="bg1"/>
                          </a:solidFill>
                          <a:latin typeface="Calibri" pitchFamily="34" charset="0"/>
                          <a:ea typeface="Calibri" pitchFamily="34" charset="-122"/>
                          <a:cs typeface="Calibri" pitchFamily="34" charset="-120"/>
                        </a:rPr>
                        <a:t>Volume (PBIAS)</a:t>
                      </a:r>
                      <a:endParaRPr lang="en-US" sz="14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tc>
                  <a:txBody>
                    <a:bodyPr/>
                    <a:lstStyle/>
                    <a:p>
                      <a:pPr marL="0" indent="0">
                        <a:buNone/>
                      </a:pPr>
                      <a:r>
                        <a:rPr lang="en-US" sz="1400" b="1" dirty="0">
                          <a:solidFill>
                            <a:schemeClr val="bg1"/>
                          </a:solidFill>
                          <a:latin typeface="Calibri" pitchFamily="34" charset="0"/>
                          <a:ea typeface="Calibri" pitchFamily="34" charset="-122"/>
                          <a:cs typeface="Calibri" pitchFamily="34" charset="-120"/>
                        </a:rPr>
                        <a:t>KGE routed</a:t>
                      </a:r>
                      <a:endParaRPr lang="en-US" sz="14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tc>
                  <a:txBody>
                    <a:bodyPr/>
                    <a:lstStyle/>
                    <a:p>
                      <a:pPr marL="0" indent="0">
                        <a:buNone/>
                      </a:pPr>
                      <a:r>
                        <a:rPr lang="en-US" sz="1400" b="1" dirty="0">
                          <a:solidFill>
                            <a:schemeClr val="bg1"/>
                          </a:solidFill>
                          <a:latin typeface="Calibri" pitchFamily="34" charset="0"/>
                          <a:ea typeface="Calibri" pitchFamily="34" charset="-122"/>
                          <a:cs typeface="Calibri" pitchFamily="34" charset="-120"/>
                        </a:rPr>
                        <a:t>KGE direct</a:t>
                      </a:r>
                      <a:endParaRPr lang="en-US" sz="14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extLst>
                  <a:ext uri="{0D108BD9-81ED-4DB2-BD59-A6C34878D82A}">
                    <a16:rowId xmlns:a16="http://schemas.microsoft.com/office/drawing/2014/main" val="10000"/>
                  </a:ext>
                </a:extLst>
              </a:tr>
              <a:tr h="609924">
                <a:tc rowSpan="3">
                  <a:txBody>
                    <a:bodyPr/>
                    <a:lstStyle/>
                    <a:p>
                      <a:pPr marL="0" indent="0">
                        <a:buNone/>
                      </a:pPr>
                      <a:r>
                        <a:rPr lang="en-US" sz="1400" b="1" dirty="0">
                          <a:solidFill>
                            <a:srgbClr val="000000"/>
                          </a:solidFill>
                          <a:latin typeface="Calibri" pitchFamily="34" charset="0"/>
                          <a:ea typeface="Calibri" pitchFamily="34" charset="-122"/>
                          <a:cs typeface="Calibri" pitchFamily="34" charset="-120"/>
                        </a:rPr>
                        <a:t>V038 Þverá</a:t>
                      </a:r>
                      <a:endParaRPr lang="en-US" sz="1400" dirty="0">
                        <a:latin typeface="Calibri" charset="0"/>
                        <a:ea typeface="Calibri" charset="0"/>
                        <a:cs typeface="Calibri" charset="0"/>
                      </a:endParaRPr>
                    </a:p>
                    <a:p>
                      <a:pPr marL="0" indent="0">
                        <a:buNone/>
                      </a:pPr>
                      <a:r>
                        <a:rPr lang="en-US" sz="1400" b="1" dirty="0">
                          <a:solidFill>
                            <a:srgbClr val="000000"/>
                          </a:solidFill>
                          <a:latin typeface="Calibri" pitchFamily="34" charset="0"/>
                          <a:ea typeface="Calibri" pitchFamily="34" charset="-122"/>
                          <a:cs typeface="Calibri" pitchFamily="34" charset="-120"/>
                        </a:rPr>
                        <a:t>44.7 km²</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A</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−31 %</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0.45</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0.53</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1"/>
                  </a:ext>
                </a:extLst>
              </a:tr>
              <a:tr h="609924">
                <a:tc vMerge="1">
                  <a:txBody>
                    <a:bodyPr/>
                    <a:lstStyle/>
                    <a:p>
                      <a:endParaRPr lang="is-IS"/>
                    </a:p>
                  </a:txBody>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B</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−17 %</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0.50</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0.31</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2"/>
                  </a:ext>
                </a:extLst>
              </a:tr>
              <a:tr h="609924">
                <a:tc vMerge="1">
                  <a:txBody>
                    <a:bodyPr/>
                    <a:lstStyle/>
                    <a:p>
                      <a:endParaRPr lang="is-IS"/>
                    </a:p>
                  </a:txBody>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C</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−22 %</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0.58</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0.28</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3"/>
                  </a:ext>
                </a:extLst>
              </a:tr>
              <a:tr h="609924">
                <a:tc rowSpan="3">
                  <a:txBody>
                    <a:bodyPr/>
                    <a:lstStyle/>
                    <a:p>
                      <a:pPr marL="0" indent="0">
                        <a:buNone/>
                      </a:pPr>
                      <a:r>
                        <a:rPr lang="en-US" sz="1400" b="1" dirty="0">
                          <a:solidFill>
                            <a:srgbClr val="000000"/>
                          </a:solidFill>
                          <a:latin typeface="Calibri" pitchFamily="34" charset="0"/>
                          <a:ea typeface="Calibri" pitchFamily="34" charset="-122"/>
                          <a:cs typeface="Calibri" pitchFamily="34" charset="-120"/>
                        </a:rPr>
                        <a:t>V448 </a:t>
                      </a:r>
                      <a:r>
                        <a:rPr lang="en-US" sz="1400" b="1" dirty="0" err="1">
                          <a:solidFill>
                            <a:srgbClr val="000000"/>
                          </a:solidFill>
                          <a:latin typeface="Calibri" pitchFamily="34" charset="0"/>
                          <a:ea typeface="Calibri" pitchFamily="34" charset="-122"/>
                          <a:cs typeface="Calibri" pitchFamily="34" charset="-120"/>
                        </a:rPr>
                        <a:t>Fjarðará</a:t>
                      </a:r>
                      <a:endParaRPr lang="en-US" sz="1400" b="1" dirty="0">
                        <a:solidFill>
                          <a:srgbClr val="000000"/>
                        </a:solidFill>
                        <a:latin typeface="Calibri" pitchFamily="34" charset="0"/>
                        <a:ea typeface="Calibri" pitchFamily="34" charset="-122"/>
                        <a:cs typeface="Calibri" pitchFamily="34" charset="-120"/>
                      </a:endParaRPr>
                    </a:p>
                    <a:p>
                      <a:pPr marL="0" indent="0">
                        <a:buNone/>
                      </a:pPr>
                      <a:r>
                        <a:rPr lang="en-US" sz="1400" b="1" dirty="0">
                          <a:solidFill>
                            <a:srgbClr val="000000"/>
                          </a:solidFill>
                          <a:latin typeface="Calibri" pitchFamily="34" charset="0"/>
                          <a:ea typeface="Calibri" pitchFamily="34" charset="-122"/>
                          <a:cs typeface="Calibri" pitchFamily="34" charset="-120"/>
                        </a:rPr>
                        <a:t>60.1 km²</a:t>
                      </a:r>
                    </a:p>
                  </a:txBody>
                  <a:tcPr marL="54864" marR="54864" marT="54864" marB="54864" anchor="ctr">
                    <a:lnL w="9525" cap="flat" cmpd="sng" algn="ctr">
                      <a:solidFill>
                        <a:srgbClr val="BFBFBF"/>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chemeClr val="bg1">
                        <a:lumMod val="95000"/>
                      </a:schemeClr>
                    </a:solidFill>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A</a:t>
                      </a:r>
                      <a:endParaRPr lang="en-US" sz="1400" dirty="0">
                        <a:latin typeface="Calibri" charset="0"/>
                        <a:ea typeface="Calibri" charset="0"/>
                        <a:cs typeface="Calibri" charset="0"/>
                      </a:endParaRPr>
                    </a:p>
                  </a:txBody>
                  <a:tcPr marL="54864" marR="54864" marT="54864" marB="54864" anchor="ctr">
                    <a:lnL w="12700" cap="flat" cmpd="sng" algn="ctr">
                      <a:solidFill>
                        <a:schemeClr val="bg1">
                          <a:lumMod val="85000"/>
                        </a:schemeClr>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chemeClr val="bg1">
                        <a:lumMod val="95000"/>
                      </a:schemeClr>
                    </a:solidFill>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−17 %</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chemeClr val="bg1">
                        <a:lumMod val="95000"/>
                      </a:schemeClr>
                    </a:solidFill>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0.68</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chemeClr val="bg1">
                        <a:lumMod val="95000"/>
                      </a:schemeClr>
                    </a:solidFill>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0.50</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7"/>
                  </a:ext>
                </a:extLst>
              </a:tr>
              <a:tr h="609924">
                <a:tc vMerge="1">
                  <a:txBody>
                    <a:bodyPr/>
                    <a:lstStyle/>
                    <a:p>
                      <a:endParaRPr lang="is-IS"/>
                    </a:p>
                  </a:txBody>
                  <a:tcPr>
                    <a:lnT w="9525" cap="flat" cmpd="sng" algn="ctr">
                      <a:solidFill>
                        <a:srgbClr val="BFBFBF"/>
                      </a:solidFill>
                      <a:prstDash val="solid"/>
                      <a:round/>
                      <a:headEnd type="none" w="med" len="med"/>
                      <a:tailEnd type="none" w="med" len="med"/>
                    </a:lnT>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B</a:t>
                      </a:r>
                      <a:endParaRPr lang="en-US" sz="1400" dirty="0">
                        <a:latin typeface="Calibri" charset="0"/>
                        <a:ea typeface="Calibri" charset="0"/>
                        <a:cs typeface="Calibri" charset="0"/>
                      </a:endParaRPr>
                    </a:p>
                  </a:txBody>
                  <a:tcPr marL="54864" marR="54864" marT="54864" marB="54864" anchor="ctr">
                    <a:lnL w="12700" cap="flat" cmpd="sng" algn="ctr">
                      <a:solidFill>
                        <a:schemeClr val="bg1">
                          <a:lumMod val="85000"/>
                        </a:schemeClr>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chemeClr val="bg1">
                        <a:lumMod val="95000"/>
                      </a:schemeClr>
                    </a:solidFill>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-8 %</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chemeClr val="bg1">
                        <a:lumMod val="95000"/>
                      </a:schemeClr>
                    </a:solidFill>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0.71</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chemeClr val="bg1">
                        <a:lumMod val="95000"/>
                      </a:schemeClr>
                    </a:solidFill>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0.36</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8"/>
                  </a:ext>
                </a:extLst>
              </a:tr>
              <a:tr h="609924">
                <a:tc vMerge="1">
                  <a:txBody>
                    <a:bodyPr/>
                    <a:lstStyle/>
                    <a:p>
                      <a:endParaRPr lang="is-IS"/>
                    </a:p>
                  </a:txBody>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C</a:t>
                      </a:r>
                      <a:endParaRPr lang="en-US" sz="1400" dirty="0">
                        <a:latin typeface="Calibri" charset="0"/>
                        <a:ea typeface="Calibri" charset="0"/>
                        <a:cs typeface="Calibri" charset="0"/>
                      </a:endParaRPr>
                    </a:p>
                  </a:txBody>
                  <a:tcPr marL="54864" marR="54864" marT="54864" marB="54864" anchor="ctr">
                    <a:lnL w="12700" cap="flat" cmpd="sng" algn="ctr">
                      <a:solidFill>
                        <a:schemeClr val="bg1">
                          <a:lumMod val="85000"/>
                        </a:schemeClr>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chemeClr val="bg1">
                        <a:lumMod val="95000"/>
                      </a:schemeClr>
                    </a:solidFill>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-16 %</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chemeClr val="bg1">
                        <a:lumMod val="95000"/>
                      </a:schemeClr>
                    </a:solidFill>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0.53</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chemeClr val="bg1">
                        <a:lumMod val="95000"/>
                      </a:schemeClr>
                    </a:solidFill>
                  </a:tcPr>
                </a:tc>
                <a:tc>
                  <a:txBody>
                    <a:bodyPr/>
                    <a:lstStyle/>
                    <a:p>
                      <a:pPr marL="0" indent="0">
                        <a:buNone/>
                      </a:pPr>
                      <a:r>
                        <a:rPr lang="en-US" sz="1400" dirty="0">
                          <a:solidFill>
                            <a:srgbClr val="000000"/>
                          </a:solidFill>
                          <a:latin typeface="Calibri" pitchFamily="34" charset="0"/>
                          <a:ea typeface="Calibri" pitchFamily="34" charset="-122"/>
                          <a:cs typeface="Calibri" pitchFamily="34" charset="-120"/>
                        </a:rPr>
                        <a:t>0.31</a:t>
                      </a:r>
                      <a:endParaRPr lang="en-US" sz="14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9"/>
                  </a:ext>
                </a:extLst>
              </a:tr>
            </a:tbl>
          </a:graphicData>
        </a:graphic>
      </p:graphicFrame>
      <p:sp>
        <p:nvSpPr>
          <p:cNvPr id="6" name="Slide Number Placeholder 5">
            <a:extLst>
              <a:ext uri="{FF2B5EF4-FFF2-40B4-BE49-F238E27FC236}">
                <a16:creationId xmlns:a16="http://schemas.microsoft.com/office/drawing/2014/main" id="{4B0529CF-3CE2-1A20-EBF4-2CB7F2B8A085}"/>
              </a:ext>
            </a:extLst>
          </p:cNvPr>
          <p:cNvSpPr>
            <a:spLocks noGrp="1"/>
          </p:cNvSpPr>
          <p:nvPr>
            <p:ph type="sldNum" sz="quarter" idx="12"/>
          </p:nvPr>
        </p:nvSpPr>
        <p:spPr/>
        <p:txBody>
          <a:bodyPr/>
          <a:lstStyle/>
          <a:p>
            <a:fld id="{BB6ED4E6-5AD6-C247-B20E-7862EEC5D883}" type="slidenum">
              <a:rPr lang="en-IS" smtClean="0"/>
              <a:t>8</a:t>
            </a:fld>
            <a:endParaRPr lang="en-IS"/>
          </a:p>
        </p:txBody>
      </p:sp>
      <p:sp>
        <p:nvSpPr>
          <p:cNvPr id="7" name="Rectangle 6">
            <a:extLst>
              <a:ext uri="{FF2B5EF4-FFF2-40B4-BE49-F238E27FC236}">
                <a16:creationId xmlns:a16="http://schemas.microsoft.com/office/drawing/2014/main" id="{EC911514-4EE2-CD17-DDDA-4662BFDB158F}"/>
              </a:ext>
            </a:extLst>
          </p:cNvPr>
          <p:cNvSpPr/>
          <p:nvPr/>
        </p:nvSpPr>
        <p:spPr>
          <a:xfrm>
            <a:off x="216682" y="2569854"/>
            <a:ext cx="4983697" cy="1932808"/>
          </a:xfrm>
          <a:prstGeom prst="rect">
            <a:avLst/>
          </a:prstGeom>
          <a:noFill/>
          <a:ln>
            <a:solidFill>
              <a:srgbClr val="BA2275"/>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is-IS"/>
          </a:p>
        </p:txBody>
      </p:sp>
      <p:pic>
        <p:nvPicPr>
          <p:cNvPr id="9" name="Picture 8" descr="gauge_vs_coast_catchments.png">
            <a:extLst>
              <a:ext uri="{FF2B5EF4-FFF2-40B4-BE49-F238E27FC236}">
                <a16:creationId xmlns:a16="http://schemas.microsoft.com/office/drawing/2014/main" id="{E47F16D8-67ED-08DE-35A7-356B57416513}"/>
              </a:ext>
            </a:extLst>
          </p:cNvPr>
          <p:cNvPicPr>
            <a:picLocks noChangeAspect="1"/>
          </p:cNvPicPr>
          <p:nvPr/>
        </p:nvPicPr>
        <p:blipFill>
          <a:blip r:embed="rId3"/>
          <a:stretch>
            <a:fillRect/>
          </a:stretch>
        </p:blipFill>
        <p:spPr>
          <a:xfrm>
            <a:off x="5565538" y="3745574"/>
            <a:ext cx="6327058" cy="3017520"/>
          </a:xfrm>
          <a:prstGeom prst="rect">
            <a:avLst/>
          </a:prstGeom>
        </p:spPr>
      </p:pic>
      <p:sp>
        <p:nvSpPr>
          <p:cNvPr id="12" name="Text 2">
            <a:extLst>
              <a:ext uri="{FF2B5EF4-FFF2-40B4-BE49-F238E27FC236}">
                <a16:creationId xmlns:a16="http://schemas.microsoft.com/office/drawing/2014/main" id="{F157070E-9298-D01F-871B-2FFE59683304}"/>
              </a:ext>
            </a:extLst>
          </p:cNvPr>
          <p:cNvSpPr txBox="1"/>
          <p:nvPr/>
        </p:nvSpPr>
        <p:spPr>
          <a:xfrm>
            <a:off x="5400142" y="1072592"/>
            <a:ext cx="3210458" cy="2073636"/>
          </a:xfrm>
          <a:prstGeom prst="rect">
            <a:avLst/>
          </a:prstGeom>
          <a:ln/>
        </p:spPr>
        <p:style>
          <a:lnRef idx="2">
            <a:schemeClr val="accent5"/>
          </a:lnRef>
          <a:fillRef idx="1">
            <a:schemeClr val="lt1"/>
          </a:fillRef>
          <a:effectRef idx="0">
            <a:schemeClr val="accent5"/>
          </a:effectRef>
          <a:fontRef idx="minor">
            <a:schemeClr val="dk1"/>
          </a:fontRef>
        </p:style>
        <p:txBody>
          <a:bodyPr wrap="square" rtlCol="0" anchor="t"/>
          <a:lstStyle/>
          <a:p>
            <a:pPr marL="0" indent="0">
              <a:buNone/>
            </a:pPr>
            <a:r>
              <a:rPr lang="en-US" sz="2000" b="1" dirty="0">
                <a:solidFill>
                  <a:srgbClr val="000000"/>
                </a:solidFill>
              </a:rPr>
              <a:t>PBIAS – volume</a:t>
            </a:r>
            <a:endParaRPr lang="en-US" sz="2000" dirty="0"/>
          </a:p>
          <a:p>
            <a:pPr marL="0" indent="0">
              <a:buNone/>
            </a:pPr>
            <a:r>
              <a:rPr lang="en-US" sz="800" dirty="0">
                <a:solidFill>
                  <a:srgbClr val="000000"/>
                </a:solidFill>
              </a:rPr>
              <a:t> </a:t>
            </a:r>
            <a:endParaRPr lang="en-US" sz="2000" dirty="0"/>
          </a:p>
          <a:p>
            <a:pPr marL="0" indent="0">
              <a:buNone/>
            </a:pPr>
            <a:r>
              <a:rPr lang="en-US" sz="1400" dirty="0">
                <a:solidFill>
                  <a:srgbClr val="000000"/>
                </a:solidFill>
              </a:rPr>
              <a:t>(Σ model − Σ measured) / Σ measured × 100 %</a:t>
            </a:r>
            <a:endParaRPr lang="en-US" sz="2000" dirty="0"/>
          </a:p>
          <a:p>
            <a:pPr marL="0" indent="0">
              <a:buNone/>
            </a:pPr>
            <a:r>
              <a:rPr lang="en-US" sz="800" dirty="0">
                <a:solidFill>
                  <a:srgbClr val="000000"/>
                </a:solidFill>
              </a:rPr>
              <a:t> </a:t>
            </a:r>
            <a:endParaRPr lang="en-US" sz="2000" dirty="0"/>
          </a:p>
          <a:p>
            <a:pPr marL="0" indent="0">
              <a:buNone/>
            </a:pPr>
            <a:r>
              <a:rPr lang="en-US" sz="1500" b="1" dirty="0">
                <a:solidFill>
                  <a:srgbClr val="000000"/>
                </a:solidFill>
              </a:rPr>
              <a:t>&gt; 0: too much water</a:t>
            </a:r>
            <a:endParaRPr lang="en-US" sz="2000" dirty="0"/>
          </a:p>
          <a:p>
            <a:pPr marL="0" indent="0">
              <a:buNone/>
            </a:pPr>
            <a:r>
              <a:rPr lang="en-US" sz="1500" b="1" dirty="0">
                <a:solidFill>
                  <a:srgbClr val="000000"/>
                </a:solidFill>
              </a:rPr>
              <a:t>&lt; 0: too little</a:t>
            </a:r>
            <a:endParaRPr lang="en-US" sz="2000" dirty="0"/>
          </a:p>
          <a:p>
            <a:pPr marL="0" indent="0">
              <a:buNone/>
            </a:pPr>
            <a:r>
              <a:rPr lang="en-US" sz="800" dirty="0">
                <a:solidFill>
                  <a:srgbClr val="000000"/>
                </a:solidFill>
              </a:rPr>
              <a:t> </a:t>
            </a:r>
            <a:endParaRPr lang="en-US" sz="2000" dirty="0"/>
          </a:p>
          <a:p>
            <a:pPr marL="0" indent="0">
              <a:buNone/>
            </a:pPr>
            <a:r>
              <a:rPr lang="en-US" sz="1300" dirty="0">
                <a:solidFill>
                  <a:schemeClr val="tx2"/>
                </a:solidFill>
              </a:rPr>
              <a:t>|PBIAS| &lt; 25 %: satisfactory (monthly streamflow, Moriasi et al. 2007)</a:t>
            </a:r>
            <a:endParaRPr lang="en-US" sz="2000" dirty="0"/>
          </a:p>
        </p:txBody>
      </p:sp>
      <p:sp>
        <p:nvSpPr>
          <p:cNvPr id="14" name="Text 4">
            <a:extLst>
              <a:ext uri="{FF2B5EF4-FFF2-40B4-BE49-F238E27FC236}">
                <a16:creationId xmlns:a16="http://schemas.microsoft.com/office/drawing/2014/main" id="{652483A6-F72C-8D35-F631-53AC7275598E}"/>
              </a:ext>
            </a:extLst>
          </p:cNvPr>
          <p:cNvSpPr txBox="1"/>
          <p:nvPr/>
        </p:nvSpPr>
        <p:spPr>
          <a:xfrm>
            <a:off x="8862205" y="1072592"/>
            <a:ext cx="3210458" cy="2073636"/>
          </a:xfrm>
          <a:prstGeom prst="rect">
            <a:avLst/>
          </a:prstGeom>
          <a:ln/>
        </p:spPr>
        <p:style>
          <a:lnRef idx="2">
            <a:schemeClr val="accent5"/>
          </a:lnRef>
          <a:fillRef idx="1">
            <a:schemeClr val="lt1"/>
          </a:fillRef>
          <a:effectRef idx="0">
            <a:schemeClr val="accent5"/>
          </a:effectRef>
          <a:fontRef idx="minor">
            <a:schemeClr val="dk1"/>
          </a:fontRef>
        </p:style>
        <p:txBody>
          <a:bodyPr wrap="square" rtlCol="0" anchor="t"/>
          <a:lstStyle/>
          <a:p>
            <a:pPr marL="0" indent="0">
              <a:buNone/>
            </a:pPr>
            <a:r>
              <a:rPr lang="en-US" sz="2000" b="1" dirty="0">
                <a:solidFill>
                  <a:srgbClr val="000000"/>
                </a:solidFill>
              </a:rPr>
              <a:t>KGE – overall</a:t>
            </a:r>
            <a:endParaRPr lang="en-US" sz="2000" dirty="0"/>
          </a:p>
          <a:p>
            <a:pPr marL="0" indent="0">
              <a:buNone/>
            </a:pPr>
            <a:r>
              <a:rPr lang="en-US" sz="800" dirty="0">
                <a:solidFill>
                  <a:srgbClr val="000000"/>
                </a:solidFill>
              </a:rPr>
              <a:t> </a:t>
            </a:r>
            <a:endParaRPr lang="en-US" sz="2000" dirty="0"/>
          </a:p>
          <a:p>
            <a:pPr marL="0" indent="0">
              <a:buNone/>
            </a:pPr>
            <a:r>
              <a:rPr lang="en-US" sz="1400" dirty="0">
                <a:solidFill>
                  <a:srgbClr val="000000"/>
                </a:solidFill>
              </a:rPr>
              <a:t>1 − √((r−1)² + (α−1)² + (β−1)²)</a:t>
            </a:r>
            <a:endParaRPr lang="en-US" sz="2000" dirty="0"/>
          </a:p>
          <a:p>
            <a:pPr marL="0" indent="0">
              <a:buNone/>
            </a:pPr>
            <a:r>
              <a:rPr lang="en-US" sz="1400" dirty="0">
                <a:solidFill>
                  <a:srgbClr val="000000"/>
                </a:solidFill>
              </a:rPr>
              <a:t>r correlation, α variability ratio, β bias ratio</a:t>
            </a:r>
            <a:endParaRPr lang="en-US" sz="2000" dirty="0"/>
          </a:p>
          <a:p>
            <a:pPr marL="0" indent="0">
              <a:buNone/>
            </a:pPr>
            <a:r>
              <a:rPr lang="en-US" sz="800" dirty="0">
                <a:solidFill>
                  <a:srgbClr val="000000"/>
                </a:solidFill>
              </a:rPr>
              <a:t> </a:t>
            </a:r>
            <a:endParaRPr lang="en-US" sz="2000" dirty="0"/>
          </a:p>
          <a:p>
            <a:pPr marL="0" indent="0">
              <a:buNone/>
            </a:pPr>
            <a:r>
              <a:rPr lang="en-US" sz="1500" b="1" dirty="0">
                <a:solidFill>
                  <a:srgbClr val="000000"/>
                </a:solidFill>
              </a:rPr>
              <a:t>1 = perfect</a:t>
            </a:r>
            <a:endParaRPr lang="en-US" sz="2000" dirty="0"/>
          </a:p>
          <a:p>
            <a:pPr marL="0" indent="0">
              <a:buNone/>
            </a:pPr>
            <a:r>
              <a:rPr lang="en-US" sz="800" dirty="0">
                <a:solidFill>
                  <a:srgbClr val="000000"/>
                </a:solidFill>
              </a:rPr>
              <a:t> </a:t>
            </a:r>
            <a:endParaRPr lang="en-US" sz="2000" dirty="0"/>
          </a:p>
          <a:p>
            <a:pPr marL="0" indent="0">
              <a:buNone/>
            </a:pPr>
            <a:r>
              <a:rPr lang="en-US" sz="1300" dirty="0">
                <a:solidFill>
                  <a:schemeClr val="tx2"/>
                </a:solidFill>
              </a:rPr>
              <a:t>&gt; −0.41: better than the mean flow (Knoben et al. 2019)</a:t>
            </a:r>
            <a:endParaRPr lang="en-US" sz="2000" dirty="0"/>
          </a:p>
        </p:txBody>
      </p:sp>
    </p:spTree>
    <p:extLst>
      <p:ext uri="{BB962C8B-B14F-4D97-AF65-F5344CB8AC3E}">
        <p14:creationId xmlns:p14="http://schemas.microsoft.com/office/powerpoint/2010/main" val="3206017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729205" y="365125"/>
            <a:ext cx="10624595" cy="1325563"/>
          </a:xfrm>
          <a:prstGeom prst="rect">
            <a:avLst/>
          </a:prstGeom>
          <a:noFill/>
          <a:ln/>
        </p:spPr>
        <p:txBody>
          <a:bodyPr wrap="square" rtlCol="0" anchor="ctr"/>
          <a:lstStyle/>
          <a:p>
            <a:pPr marL="0" indent="0">
              <a:buNone/>
            </a:pPr>
            <a:r>
              <a:rPr lang="en-US" sz="3000" b="1" dirty="0">
                <a:solidFill>
                  <a:schemeClr val="tx1"/>
                </a:solidFill>
              </a:rPr>
              <a:t>Daily discharge 2023: V038 Þverá</a:t>
            </a:r>
            <a:endParaRPr lang="en-US" sz="3000" dirty="0"/>
          </a:p>
        </p:txBody>
      </p:sp>
      <p:pic>
        <p:nvPicPr>
          <p:cNvPr id="3" name="Image 0" descr="v0_series_V38.png"/>
          <p:cNvPicPr>
            <a:picLocks noChangeAspect="1"/>
          </p:cNvPicPr>
          <p:nvPr/>
        </p:nvPicPr>
        <p:blipFill>
          <a:blip r:embed="rId3"/>
          <a:stretch>
            <a:fillRect/>
          </a:stretch>
        </p:blipFill>
        <p:spPr>
          <a:xfrm>
            <a:off x="368380" y="1307567"/>
            <a:ext cx="11094415" cy="3698138"/>
          </a:xfrm>
          <a:prstGeom prst="rect">
            <a:avLst/>
          </a:prstGeom>
        </p:spPr>
      </p:pic>
      <p:sp>
        <p:nvSpPr>
          <p:cNvPr id="4" name="Text 1"/>
          <p:cNvSpPr txBox="1"/>
          <p:nvPr/>
        </p:nvSpPr>
        <p:spPr>
          <a:xfrm>
            <a:off x="548640" y="5029200"/>
            <a:ext cx="11094415" cy="1280160"/>
          </a:xfrm>
          <a:prstGeom prst="rect">
            <a:avLst/>
          </a:prstGeom>
          <a:noFill/>
          <a:ln/>
        </p:spPr>
        <p:txBody>
          <a:bodyPr wrap="square" lIns="635" tIns="635" rIns="635" bIns="635" rtlCol="0" anchor="t"/>
          <a:lstStyle/>
          <a:p>
            <a:pPr marL="228600" indent="-228600">
              <a:spcAft>
                <a:spcPts val="600"/>
              </a:spcAft>
              <a:buSzPct val="100000"/>
              <a:buChar char="•"/>
            </a:pPr>
            <a:r>
              <a:rPr lang="en-US" sz="1600" dirty="0">
                <a:solidFill>
                  <a:schemeClr val="tx1"/>
                </a:solidFill>
                <a:latin typeface="Calibri" pitchFamily="34" charset="0"/>
                <a:ea typeface="Calibri" pitchFamily="34" charset="-122"/>
                <a:cs typeface="Calibri" pitchFamily="34" charset="-120"/>
              </a:rPr>
              <a:t>Timing of rain and melt events is right (Feb–May, Sep–Oct)</a:t>
            </a:r>
            <a:endParaRPr lang="en-US" sz="1600" dirty="0"/>
          </a:p>
          <a:p>
            <a:pPr marL="228600" indent="-228600">
              <a:spcAft>
                <a:spcPts val="600"/>
              </a:spcAft>
              <a:buSzPct val="100000"/>
              <a:buChar char="•"/>
            </a:pPr>
            <a:r>
              <a:rPr lang="en-US" sz="1600" dirty="0">
                <a:solidFill>
                  <a:schemeClr val="tx1"/>
                </a:solidFill>
                <a:latin typeface="Calibri" pitchFamily="34" charset="0"/>
                <a:ea typeface="Calibri" pitchFamily="34" charset="-122"/>
                <a:cs typeface="Calibri" pitchFamily="34" charset="-120"/>
              </a:rPr>
              <a:t>Early-summer melt peak (June, up to 11 m³/s) missing in all methods → too little water May–August</a:t>
            </a:r>
            <a:endParaRPr lang="en-US" sz="1600" dirty="0"/>
          </a:p>
          <a:p>
            <a:pPr marL="228600" indent="-228600">
              <a:spcAft>
                <a:spcPts val="600"/>
              </a:spcAft>
              <a:buSzPct val="100000"/>
              <a:buChar char="•"/>
            </a:pPr>
            <a:r>
              <a:rPr lang="en-US" sz="1600" dirty="0">
                <a:solidFill>
                  <a:schemeClr val="tx1"/>
                </a:solidFill>
                <a:latin typeface="Calibri" pitchFamily="34" charset="0"/>
                <a:ea typeface="Calibri" pitchFamily="34" charset="-122"/>
                <a:cs typeface="Calibri" pitchFamily="34" charset="-120"/>
              </a:rPr>
              <a:t>March–April: modelled flow higher than measured (melt too early)</a:t>
            </a:r>
            <a:endParaRPr lang="en-US" sz="1600" dirty="0"/>
          </a:p>
        </p:txBody>
      </p:sp>
      <p:sp>
        <p:nvSpPr>
          <p:cNvPr id="6" name="Slide Number Placeholder 5">
            <a:extLst>
              <a:ext uri="{FF2B5EF4-FFF2-40B4-BE49-F238E27FC236}">
                <a16:creationId xmlns:a16="http://schemas.microsoft.com/office/drawing/2014/main" id="{BDA356AA-BAE9-61EE-F0B5-ACADDD5CC35C}"/>
              </a:ext>
            </a:extLst>
          </p:cNvPr>
          <p:cNvSpPr>
            <a:spLocks noGrp="1"/>
          </p:cNvSpPr>
          <p:nvPr>
            <p:ph type="sldNum" sz="quarter" idx="12"/>
          </p:nvPr>
        </p:nvSpPr>
        <p:spPr/>
        <p:txBody>
          <a:bodyPr/>
          <a:lstStyle/>
          <a:p>
            <a:fld id="{BB6ED4E6-5AD6-C247-B20E-7862EEC5D883}" type="slidenum">
              <a:rPr lang="en-IS" smtClean="0"/>
              <a:t>9</a:t>
            </a:fld>
            <a:endParaRPr lang="en-IS"/>
          </a:p>
        </p:txBody>
      </p:sp>
      <p:sp>
        <p:nvSpPr>
          <p:cNvPr id="5" name="Oval 4">
            <a:extLst>
              <a:ext uri="{FF2B5EF4-FFF2-40B4-BE49-F238E27FC236}">
                <a16:creationId xmlns:a16="http://schemas.microsoft.com/office/drawing/2014/main" id="{A10522A4-5E3F-CCC3-868E-B7319AC23362}"/>
              </a:ext>
            </a:extLst>
          </p:cNvPr>
          <p:cNvSpPr/>
          <p:nvPr/>
        </p:nvSpPr>
        <p:spPr>
          <a:xfrm>
            <a:off x="7679228" y="1737678"/>
            <a:ext cx="1586114" cy="2322951"/>
          </a:xfrm>
          <a:prstGeom prst="ellipse">
            <a:avLst/>
          </a:prstGeom>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s-IS"/>
          </a:p>
        </p:txBody>
      </p:sp>
      <p:sp>
        <p:nvSpPr>
          <p:cNvPr id="8" name="Oval 7">
            <a:extLst>
              <a:ext uri="{FF2B5EF4-FFF2-40B4-BE49-F238E27FC236}">
                <a16:creationId xmlns:a16="http://schemas.microsoft.com/office/drawing/2014/main" id="{69453C6A-9595-0885-07B2-DCB4C117D19C}"/>
              </a:ext>
            </a:extLst>
          </p:cNvPr>
          <p:cNvSpPr/>
          <p:nvPr/>
        </p:nvSpPr>
        <p:spPr>
          <a:xfrm>
            <a:off x="5127430" y="2454133"/>
            <a:ext cx="1499443" cy="2057919"/>
          </a:xfrm>
          <a:prstGeom prst="ellipse">
            <a:avLst/>
          </a:prstGeom>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s-I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775504" y="365125"/>
            <a:ext cx="10578296" cy="1325563"/>
          </a:xfrm>
          <a:prstGeom prst="rect">
            <a:avLst/>
          </a:prstGeom>
          <a:noFill/>
          <a:ln/>
        </p:spPr>
        <p:txBody>
          <a:bodyPr wrap="square" rtlCol="0" anchor="ctr"/>
          <a:lstStyle/>
          <a:p>
            <a:pPr marL="0" indent="0">
              <a:buNone/>
            </a:pPr>
            <a:r>
              <a:rPr lang="en-US" sz="3000" b="1" dirty="0">
                <a:solidFill>
                  <a:schemeClr val="tx1"/>
                </a:solidFill>
              </a:rPr>
              <a:t>Daily discharge 2023: V448 Fjarðará</a:t>
            </a:r>
            <a:endParaRPr lang="en-US" sz="3000" dirty="0"/>
          </a:p>
        </p:txBody>
      </p:sp>
      <p:pic>
        <p:nvPicPr>
          <p:cNvPr id="3" name="Image 0" descr="v0_series_V448.png"/>
          <p:cNvPicPr>
            <a:picLocks noChangeAspect="1"/>
          </p:cNvPicPr>
          <p:nvPr/>
        </p:nvPicPr>
        <p:blipFill>
          <a:blip r:embed="rId3"/>
          <a:stretch>
            <a:fillRect/>
          </a:stretch>
        </p:blipFill>
        <p:spPr>
          <a:xfrm>
            <a:off x="623046" y="1316234"/>
            <a:ext cx="11094415" cy="3698138"/>
          </a:xfrm>
          <a:prstGeom prst="rect">
            <a:avLst/>
          </a:prstGeom>
        </p:spPr>
      </p:pic>
      <p:sp>
        <p:nvSpPr>
          <p:cNvPr id="4" name="Text 1"/>
          <p:cNvSpPr txBox="1"/>
          <p:nvPr/>
        </p:nvSpPr>
        <p:spPr>
          <a:xfrm>
            <a:off x="574268" y="5573928"/>
            <a:ext cx="11094415" cy="918947"/>
          </a:xfrm>
          <a:prstGeom prst="rect">
            <a:avLst/>
          </a:prstGeom>
          <a:noFill/>
          <a:ln/>
        </p:spPr>
        <p:txBody>
          <a:bodyPr wrap="square" lIns="635" tIns="635" rIns="635" bIns="635" rtlCol="0" anchor="t"/>
          <a:lstStyle/>
          <a:p>
            <a:pPr marL="228600" indent="-228600">
              <a:spcAft>
                <a:spcPts val="600"/>
              </a:spcAft>
              <a:buSzPct val="100000"/>
              <a:buChar char="•"/>
            </a:pPr>
            <a:r>
              <a:rPr lang="en-US" dirty="0">
                <a:solidFill>
                  <a:schemeClr val="tx1"/>
                </a:solidFill>
                <a:latin typeface="Calibri" pitchFamily="34" charset="0"/>
                <a:ea typeface="Calibri" pitchFamily="34" charset="-122"/>
                <a:cs typeface="Calibri" pitchFamily="34" charset="-120"/>
              </a:rPr>
              <a:t>On the correct area (60 km²) the size of the peaks fits well (KGE A 0.68 routed)</a:t>
            </a:r>
            <a:endParaRPr lang="en-US" dirty="0"/>
          </a:p>
          <a:p>
            <a:pPr marL="228600" indent="-228600">
              <a:spcAft>
                <a:spcPts val="600"/>
              </a:spcAft>
              <a:buSzPct val="100000"/>
              <a:buChar char="•"/>
            </a:pPr>
            <a:r>
              <a:rPr lang="en-US" dirty="0">
                <a:solidFill>
                  <a:schemeClr val="tx1"/>
                </a:solidFill>
                <a:latin typeface="Calibri" pitchFamily="34" charset="0"/>
                <a:ea typeface="Calibri" pitchFamily="34" charset="-122"/>
                <a:cs typeface="Calibri" pitchFamily="34" charset="-120"/>
              </a:rPr>
              <a:t>In dry periods measured flow stays at 2–3 m³/s, the models drop to &lt; 1 m³/s → missing slow groundwater flow</a:t>
            </a:r>
            <a:endParaRPr lang="en-US" dirty="0"/>
          </a:p>
        </p:txBody>
      </p:sp>
      <p:sp>
        <p:nvSpPr>
          <p:cNvPr id="5" name="Text 2"/>
          <p:cNvSpPr txBox="1"/>
          <p:nvPr/>
        </p:nvSpPr>
        <p:spPr>
          <a:xfrm>
            <a:off x="623046" y="4959985"/>
            <a:ext cx="8229600" cy="320040"/>
          </a:xfrm>
          <a:prstGeom prst="rect">
            <a:avLst/>
          </a:prstGeom>
          <a:noFill/>
          <a:ln/>
        </p:spPr>
        <p:txBody>
          <a:bodyPr wrap="square" lIns="381" tIns="381" rIns="381" bIns="381" rtlCol="0" anchor="t"/>
          <a:lstStyle/>
          <a:p>
            <a:pPr marL="0" indent="0">
              <a:buNone/>
            </a:pPr>
            <a:r>
              <a:rPr lang="en-US" sz="1100" dirty="0">
                <a:solidFill>
                  <a:srgbClr val="899499"/>
                </a:solidFill>
              </a:rPr>
              <a:t>Measured discharge: Icelandic Met Office (VÍ) data, for use within this project only.</a:t>
            </a:r>
          </a:p>
        </p:txBody>
      </p:sp>
      <p:sp>
        <p:nvSpPr>
          <p:cNvPr id="6" name="Slide Number Placeholder 5">
            <a:extLst>
              <a:ext uri="{FF2B5EF4-FFF2-40B4-BE49-F238E27FC236}">
                <a16:creationId xmlns:a16="http://schemas.microsoft.com/office/drawing/2014/main" id="{6552FB6D-7BFF-D600-6DEB-88817A22D6AB}"/>
              </a:ext>
            </a:extLst>
          </p:cNvPr>
          <p:cNvSpPr>
            <a:spLocks noGrp="1"/>
          </p:cNvSpPr>
          <p:nvPr>
            <p:ph type="sldNum" sz="quarter" idx="12"/>
          </p:nvPr>
        </p:nvSpPr>
        <p:spPr/>
        <p:txBody>
          <a:bodyPr/>
          <a:lstStyle/>
          <a:p>
            <a:fld id="{BB6ED4E6-5AD6-C247-B20E-7862EEC5D883}" type="slidenum">
              <a:rPr lang="en-IS" smtClean="0"/>
              <a:t>10</a:t>
            </a:fld>
            <a:endParaRPr lang="en-IS" dirty="0"/>
          </a:p>
        </p:txBody>
      </p:sp>
      <p:sp>
        <p:nvSpPr>
          <p:cNvPr id="8" name="Oval 7">
            <a:extLst>
              <a:ext uri="{FF2B5EF4-FFF2-40B4-BE49-F238E27FC236}">
                <a16:creationId xmlns:a16="http://schemas.microsoft.com/office/drawing/2014/main" id="{6578395E-229C-16F5-53AC-7173ED7B79B4}"/>
              </a:ext>
            </a:extLst>
          </p:cNvPr>
          <p:cNvSpPr/>
          <p:nvPr/>
        </p:nvSpPr>
        <p:spPr>
          <a:xfrm>
            <a:off x="7800570" y="2202939"/>
            <a:ext cx="1499443" cy="1442540"/>
          </a:xfrm>
          <a:prstGeom prst="ellipse">
            <a:avLst/>
          </a:prstGeom>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s-IS"/>
          </a:p>
        </p:txBody>
      </p:sp>
      <p:sp>
        <p:nvSpPr>
          <p:cNvPr id="10" name="Oval 9">
            <a:extLst>
              <a:ext uri="{FF2B5EF4-FFF2-40B4-BE49-F238E27FC236}">
                <a16:creationId xmlns:a16="http://schemas.microsoft.com/office/drawing/2014/main" id="{6BAF48F7-ADDA-18E2-D3A6-5E78234E5466}"/>
              </a:ext>
            </a:extLst>
          </p:cNvPr>
          <p:cNvSpPr/>
          <p:nvPr/>
        </p:nvSpPr>
        <p:spPr>
          <a:xfrm>
            <a:off x="2357506" y="2145156"/>
            <a:ext cx="1499443" cy="1230758"/>
          </a:xfrm>
          <a:prstGeom prst="ellipse">
            <a:avLst/>
          </a:prstGeom>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s-IS"/>
          </a:p>
        </p:txBody>
      </p:sp>
      <p:sp>
        <p:nvSpPr>
          <p:cNvPr id="12" name="Oval 11">
            <a:extLst>
              <a:ext uri="{FF2B5EF4-FFF2-40B4-BE49-F238E27FC236}">
                <a16:creationId xmlns:a16="http://schemas.microsoft.com/office/drawing/2014/main" id="{BA2F068C-C5D4-AF3F-2D56-AE8313723E75}"/>
              </a:ext>
            </a:extLst>
          </p:cNvPr>
          <p:cNvSpPr/>
          <p:nvPr/>
        </p:nvSpPr>
        <p:spPr>
          <a:xfrm>
            <a:off x="4670810" y="1774437"/>
            <a:ext cx="1499443" cy="1230758"/>
          </a:xfrm>
          <a:prstGeom prst="ellipse">
            <a:avLst/>
          </a:prstGeom>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is-I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Seasonal pattern: monthly means 2023</a:t>
            </a:r>
          </a:p>
        </p:txBody>
      </p:sp>
      <p:pic>
        <p:nvPicPr>
          <p:cNvPr id="3" name="Picture 2" descr="v0_monthly_V38_clean.png"/>
          <p:cNvPicPr>
            <a:picLocks noChangeAspect="1"/>
          </p:cNvPicPr>
          <p:nvPr/>
        </p:nvPicPr>
        <p:blipFill>
          <a:blip r:embed="rId2"/>
          <a:stretch>
            <a:fillRect/>
          </a:stretch>
        </p:blipFill>
        <p:spPr>
          <a:xfrm>
            <a:off x="535725" y="1312446"/>
            <a:ext cx="6139542" cy="2148840"/>
          </a:xfrm>
          <a:prstGeom prst="rect">
            <a:avLst/>
          </a:prstGeom>
        </p:spPr>
      </p:pic>
      <p:pic>
        <p:nvPicPr>
          <p:cNvPr id="4" name="Picture 3" descr="v0_monthly_V448_clean.png"/>
          <p:cNvPicPr>
            <a:picLocks noChangeAspect="1"/>
          </p:cNvPicPr>
          <p:nvPr/>
        </p:nvPicPr>
        <p:blipFill>
          <a:blip r:embed="rId3"/>
          <a:stretch>
            <a:fillRect/>
          </a:stretch>
        </p:blipFill>
        <p:spPr>
          <a:xfrm>
            <a:off x="535725" y="3507006"/>
            <a:ext cx="6139542" cy="2148840"/>
          </a:xfrm>
          <a:prstGeom prst="rect">
            <a:avLst/>
          </a:prstGeom>
        </p:spPr>
      </p:pic>
      <p:sp>
        <p:nvSpPr>
          <p:cNvPr id="5" name="TextBox 4"/>
          <p:cNvSpPr txBox="1"/>
          <p:nvPr/>
        </p:nvSpPr>
        <p:spPr>
          <a:xfrm>
            <a:off x="7068183" y="2748093"/>
            <a:ext cx="4823350" cy="1169551"/>
          </a:xfrm>
          <a:prstGeom prst="rect">
            <a:avLst/>
          </a:prstGeom>
          <a:noFill/>
        </p:spPr>
        <p:txBody>
          <a:bodyPr wrap="square">
            <a:spAutoFit/>
          </a:bodyPr>
          <a:lstStyle/>
          <a:p>
            <a:pPr marL="228600" indent="-182880">
              <a:spcAft>
                <a:spcPts val="600"/>
              </a:spcAft>
              <a:buChar char="•"/>
            </a:pPr>
            <a:r>
              <a:rPr sz="1500" b="0" dirty="0">
                <a:solidFill>
                  <a:srgbClr val="000000"/>
                </a:solidFill>
              </a:rPr>
              <a:t>V038: under in June–August, over in March–April</a:t>
            </a:r>
          </a:p>
          <a:p>
            <a:pPr marL="228600" indent="-182880">
              <a:spcAft>
                <a:spcPts val="600"/>
              </a:spcAft>
              <a:buChar char="•"/>
            </a:pPr>
            <a:r>
              <a:rPr sz="1500" b="0" dirty="0">
                <a:solidFill>
                  <a:srgbClr val="000000"/>
                </a:solidFill>
              </a:rPr>
              <a:t>V448: close in most months; too low in late summer (baseflow)</a:t>
            </a:r>
          </a:p>
          <a:p>
            <a:pPr marL="228600" indent="-182880">
              <a:spcAft>
                <a:spcPts val="600"/>
              </a:spcAft>
              <a:buChar char="•"/>
            </a:pPr>
            <a:r>
              <a:rPr sz="1500" b="0" dirty="0">
                <a:solidFill>
                  <a:srgbClr val="000000"/>
                </a:solidFill>
              </a:rPr>
              <a:t>Same seasonal shape in all methods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12"/>
          </p:nvPr>
        </p:nvSpPr>
        <p:spPr>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2"/>
                </a:solidFill>
              </a:defRPr>
            </a:lvl1pPr>
          </a:lstStyle>
          <a:p>
            <a:pPr algn="r"/>
            <a:fld id="{F7021451-1387-4CA6-816F-3879F97B5CBC}" type="slidenum">
              <a:rPr lang="en-US" b="0"/>
              <a:t>12</a:t>
            </a:fld>
            <a:endParaRPr lang="en-US"/>
          </a:p>
        </p:txBody>
      </p:sp>
      <p:sp>
        <p:nvSpPr>
          <p:cNvPr id="2" name="Text 0"/>
          <p:cNvSpPr>
            <a:spLocks noGrp="1"/>
          </p:cNvSpPr>
          <p:nvPr>
            <p:ph type="title"/>
          </p:nvPr>
        </p:nvSpPr>
        <p:spPr>
          <a:xfrm>
            <a:off x="729205" y="365125"/>
            <a:ext cx="10624595" cy="1325563"/>
          </a:xfrm>
          <a:prstGeom prst="rect">
            <a:avLst/>
          </a:prstGeom>
          <a:noFill/>
          <a:ln/>
        </p:spPr>
        <p:txBody>
          <a:bodyPr wrap="square" rtlCol="0" anchor="ctr"/>
          <a:lstStyle/>
          <a:p>
            <a:pPr marL="0" indent="0">
              <a:buNone/>
            </a:pPr>
            <a:r>
              <a:rPr lang="en-US" sz="3000" b="1" dirty="0">
                <a:solidFill>
                  <a:schemeClr val="tx1"/>
                </a:solidFill>
              </a:rPr>
              <a:t>Which method? Fit, data and computation</a:t>
            </a:r>
            <a:endParaRPr lang="en-US" sz="3000" dirty="0"/>
          </a:p>
        </p:txBody>
      </p:sp>
      <p:graphicFrame>
        <p:nvGraphicFramePr>
          <p:cNvPr id="18" name="Table 0"/>
          <p:cNvGraphicFramePr>
            <a:graphicFrameLocks noGrp="1"/>
          </p:cNvGraphicFramePr>
          <p:nvPr>
            <p:extLst>
              <p:ext uri="{D42A27DB-BD31-4B8C-83A1-F6EECF244321}">
                <p14:modId xmlns:p14="http://schemas.microsoft.com/office/powerpoint/2010/main" val="3440937733"/>
              </p:ext>
            </p:extLst>
          </p:nvPr>
        </p:nvGraphicFramePr>
        <p:xfrm>
          <a:off x="548640" y="1601089"/>
          <a:ext cx="11091672" cy="2947416"/>
        </p:xfrm>
        <a:graphic>
          <a:graphicData uri="http://schemas.openxmlformats.org/drawingml/2006/table">
            <a:tbl>
              <a:tblPr/>
              <a:tblGrid>
                <a:gridCol w="201168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2926080">
                  <a:extLst>
                    <a:ext uri="{9D8B030D-6E8A-4147-A177-3AD203B41FA5}">
                      <a16:colId xmlns:a16="http://schemas.microsoft.com/office/drawing/2014/main" val="20002"/>
                    </a:ext>
                  </a:extLst>
                </a:gridCol>
                <a:gridCol w="2953512">
                  <a:extLst>
                    <a:ext uri="{9D8B030D-6E8A-4147-A177-3AD203B41FA5}">
                      <a16:colId xmlns:a16="http://schemas.microsoft.com/office/drawing/2014/main" val="20003"/>
                    </a:ext>
                  </a:extLst>
                </a:gridCol>
              </a:tblGrid>
              <a:tr h="0">
                <a:tc>
                  <a:txBody>
                    <a:bodyPr/>
                    <a:lstStyle/>
                    <a:p>
                      <a:pPr marL="0" indent="0">
                        <a:buNone/>
                      </a:pPr>
                      <a:endParaRPr lang="en-US" sz="13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tc>
                  <a:txBody>
                    <a:bodyPr/>
                    <a:lstStyle/>
                    <a:p>
                      <a:pPr marL="0" indent="0">
                        <a:buNone/>
                      </a:pPr>
                      <a:r>
                        <a:rPr lang="en-US" sz="1300" b="1" dirty="0">
                          <a:solidFill>
                            <a:schemeClr val="bg1"/>
                          </a:solidFill>
                          <a:latin typeface="Calibri" pitchFamily="34" charset="0"/>
                          <a:ea typeface="Calibri" pitchFamily="34" charset="-122"/>
                          <a:cs typeface="Calibri" pitchFamily="34" charset="-120"/>
                        </a:rPr>
                        <a:t>A  Direct CARRA runoff</a:t>
                      </a:r>
                      <a:endParaRPr lang="en-US" sz="13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tc>
                  <a:txBody>
                    <a:bodyPr/>
                    <a:lstStyle/>
                    <a:p>
                      <a:pPr marL="0" indent="0">
                        <a:buNone/>
                      </a:pPr>
                      <a:r>
                        <a:rPr lang="en-US" sz="1300" b="1" dirty="0">
                          <a:solidFill>
                            <a:schemeClr val="bg1"/>
                          </a:solidFill>
                          <a:latin typeface="Calibri" pitchFamily="34" charset="0"/>
                          <a:ea typeface="Calibri" pitchFamily="34" charset="-122"/>
                          <a:cs typeface="Calibri" pitchFamily="34" charset="-120"/>
                        </a:rPr>
                        <a:t>B  Water balance</a:t>
                      </a:r>
                      <a:endParaRPr lang="en-US" sz="13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tc>
                  <a:txBody>
                    <a:bodyPr/>
                    <a:lstStyle/>
                    <a:p>
                      <a:pPr marL="0" indent="0">
                        <a:buNone/>
                      </a:pPr>
                      <a:r>
                        <a:rPr lang="en-US" sz="1300" b="1" dirty="0">
                          <a:solidFill>
                            <a:schemeClr val="bg1"/>
                          </a:solidFill>
                          <a:latin typeface="Calibri" pitchFamily="34" charset="0"/>
                          <a:ea typeface="Calibri" pitchFamily="34" charset="-122"/>
                          <a:cs typeface="Calibri" pitchFamily="34" charset="-120"/>
                        </a:rPr>
                        <a:t>C  Degree-day snow</a:t>
                      </a:r>
                      <a:endParaRPr lang="en-US" sz="13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extLst>
                  <a:ext uri="{0D108BD9-81ED-4DB2-BD59-A6C34878D82A}">
                    <a16:rowId xmlns:a16="http://schemas.microsoft.com/office/drawing/2014/main" val="10000"/>
                  </a:ext>
                </a:extLst>
              </a:tr>
              <a:tr h="0">
                <a:tc>
                  <a:txBody>
                    <a:bodyPr/>
                    <a:lstStyle/>
                    <a:p>
                      <a:pPr marL="0" indent="0">
                        <a:buNone/>
                      </a:pPr>
                      <a:r>
                        <a:rPr lang="en-US" sz="1300" b="1" dirty="0">
                          <a:solidFill>
                            <a:srgbClr val="000000"/>
                          </a:solidFill>
                          <a:latin typeface="Calibri" pitchFamily="34" charset="0"/>
                          <a:ea typeface="Calibri" pitchFamily="34" charset="-122"/>
                          <a:cs typeface="Calibri" pitchFamily="34" charset="-120"/>
                        </a:rPr>
                        <a:t>Fit 2023, gauge catchments</a:t>
                      </a:r>
                      <a:endParaRPr lang="en-US" sz="1300" dirty="0">
                        <a:latin typeface="Calibri" charset="0"/>
                        <a:ea typeface="Calibri" charset="0"/>
                        <a:cs typeface="Calibri" charset="0"/>
                      </a:endParaRPr>
                    </a:p>
                    <a:p>
                      <a:pPr marL="0" indent="0">
                        <a:buNone/>
                      </a:pPr>
                      <a:r>
                        <a:rPr lang="en-US" sz="1300" b="1" dirty="0">
                          <a:solidFill>
                            <a:srgbClr val="000000"/>
                          </a:solidFill>
                          <a:latin typeface="Calibri" pitchFamily="34" charset="0"/>
                          <a:ea typeface="Calibri" pitchFamily="34" charset="-122"/>
                          <a:cs typeface="Calibri" pitchFamily="34" charset="-120"/>
                        </a:rPr>
                        <a:t>V038 / V448</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volume −31 / −17</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volume −17 / −8</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volume −22 / −16 </a:t>
                      </a: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marL="0" indent="0">
                        <a:buNone/>
                      </a:pPr>
                      <a:r>
                        <a:rPr lang="en-US" sz="1300" b="1" dirty="0">
                          <a:solidFill>
                            <a:srgbClr val="000000"/>
                          </a:solidFill>
                          <a:latin typeface="Calibri" pitchFamily="34" charset="0"/>
                          <a:ea typeface="Calibri" pitchFamily="34" charset="-122"/>
                          <a:cs typeface="Calibri" pitchFamily="34" charset="-120"/>
                        </a:rPr>
                        <a:t>Parameters</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none</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1 (C)</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3 (C, DDF, T₀)</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marL="0" indent="0">
                        <a:buNone/>
                      </a:pPr>
                      <a:r>
                        <a:rPr lang="en-US" sz="1300" b="1" dirty="0">
                          <a:solidFill>
                            <a:srgbClr val="000000"/>
                          </a:solidFill>
                          <a:latin typeface="Calibri" pitchFamily="34" charset="0"/>
                          <a:ea typeface="Calibri" pitchFamily="34" charset="-122"/>
                          <a:cs typeface="Calibri" pitchFamily="34" charset="-120"/>
                        </a:rPr>
                        <a:t>CARRA data per year</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2 variables, ≈ 1 GB</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3 variables, ≈ 4 GB</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5 variables, ≈ 6 GB</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marL="0" indent="0">
                        <a:buNone/>
                      </a:pPr>
                      <a:r>
                        <a:rPr lang="en-US" sz="1300" b="1" dirty="0">
                          <a:solidFill>
                            <a:srgbClr val="000000"/>
                          </a:solidFill>
                          <a:latin typeface="Calibri" pitchFamily="34" charset="0"/>
                          <a:ea typeface="Calibri" pitchFamily="34" charset="-122"/>
                          <a:cs typeface="Calibri" pitchFamily="34" charset="-120"/>
                        </a:rPr>
                        <a:t>Computation</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lowest: add and multiply</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low</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low (day-by-day snow account)</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4"/>
                  </a:ext>
                </a:extLst>
              </a:tr>
              <a:tr h="0">
                <a:tc>
                  <a:txBody>
                    <a:bodyPr/>
                    <a:lstStyle/>
                    <a:p>
                      <a:pPr marL="0" indent="0">
                        <a:buNone/>
                      </a:pPr>
                      <a:r>
                        <a:rPr lang="en-US" sz="1300" b="1" dirty="0">
                          <a:solidFill>
                            <a:srgbClr val="000000"/>
                          </a:solidFill>
                          <a:latin typeface="Calibri" pitchFamily="34" charset="0"/>
                          <a:ea typeface="Calibri" pitchFamily="34" charset="-122"/>
                          <a:cs typeface="Calibri" pitchFamily="34" charset="-120"/>
                        </a:rPr>
                        <a:t>Pros</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uses CARRA's full water balance incl. soil storage; nothing to tune; easy to repeat for any year</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simple, transparent budget</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best timing of snowmelt at V038</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5"/>
                  </a:ext>
                </a:extLst>
              </a:tr>
              <a:tr h="0">
                <a:tc>
                  <a:txBody>
                    <a:bodyPr/>
                    <a:lstStyle/>
                    <a:p>
                      <a:pPr marL="0" indent="0">
                        <a:buNone/>
                      </a:pPr>
                      <a:r>
                        <a:rPr lang="en-US" sz="1300" b="1" dirty="0">
                          <a:solidFill>
                            <a:srgbClr val="000000"/>
                          </a:solidFill>
                          <a:latin typeface="Calibri" pitchFamily="34" charset="0"/>
                          <a:ea typeface="Calibri" pitchFamily="34" charset="-122"/>
                          <a:cs typeface="Calibri" pitchFamily="34" charset="-120"/>
                        </a:rPr>
                        <a:t>Cons</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depends fully on CARRA's land model; no lakes, no groundwater across divides</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negative days set to 0 add water (≈ 24 % of the yearly runoff); no soil storage</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300" dirty="0">
                          <a:solidFill>
                            <a:srgbClr val="000000"/>
                          </a:solidFill>
                          <a:latin typeface="Calibri" pitchFamily="34" charset="0"/>
                          <a:ea typeface="Calibri" pitchFamily="34" charset="-122"/>
                          <a:cs typeface="Calibri" pitchFamily="34" charset="-120"/>
                        </a:rPr>
                        <a:t>uncalibrated parameters; most data; no soil storage</a:t>
                      </a:r>
                      <a:endParaRPr lang="en-US" sz="13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5" name="Text 2"/>
          <p:cNvSpPr txBox="1"/>
          <p:nvPr/>
        </p:nvSpPr>
        <p:spPr>
          <a:xfrm>
            <a:off x="548640" y="4861368"/>
            <a:ext cx="10911535" cy="1494982"/>
          </a:xfrm>
          <a:prstGeom prst="rect">
            <a:avLst/>
          </a:prstGeom>
          <a:noFill/>
          <a:ln/>
        </p:spPr>
        <p:txBody>
          <a:bodyPr wrap="square" rtlCol="0" anchor="ctr"/>
          <a:lstStyle/>
          <a:p>
            <a:pPr marL="0" indent="0">
              <a:buNone/>
            </a:pPr>
            <a:r>
              <a:rPr lang="en-US" sz="1500" b="1" dirty="0">
                <a:solidFill>
                  <a:schemeClr val="tx1"/>
                </a:solidFill>
              </a:rPr>
              <a:t>Proposal/Conclusion: </a:t>
            </a:r>
          </a:p>
          <a:p>
            <a:pPr marL="285750" indent="-285750">
              <a:buFont typeface="Arial" panose="020B0604020202020204" pitchFamily="34" charset="0"/>
              <a:buChar char="•"/>
            </a:pPr>
            <a:r>
              <a:rPr lang="en-US" sz="1500" dirty="0">
                <a:solidFill>
                  <a:schemeClr val="tx1"/>
                </a:solidFill>
              </a:rPr>
              <a:t>Method A + routing for the delivery (whole Iceland). </a:t>
            </a:r>
          </a:p>
          <a:p>
            <a:pPr marL="285750" indent="-285750">
              <a:buFont typeface="Arial" panose="020B0604020202020204" pitchFamily="34" charset="0"/>
              <a:buChar char="•"/>
            </a:pPr>
            <a:r>
              <a:rPr lang="en-US" sz="1500" dirty="0">
                <a:solidFill>
                  <a:schemeClr val="tx1"/>
                </a:solidFill>
              </a:rPr>
              <a:t>B and C kept as cross-checks. </a:t>
            </a:r>
          </a:p>
          <a:p>
            <a:pPr marL="285750" indent="-285750">
              <a:buFont typeface="Arial" panose="020B0604020202020204" pitchFamily="34" charset="0"/>
              <a:buChar char="•"/>
            </a:pPr>
            <a:r>
              <a:rPr lang="en-US" sz="1500" dirty="0">
                <a:solidFill>
                  <a:schemeClr val="tx1"/>
                </a:solidFill>
              </a:rPr>
              <a:t>Calibrate k and quantify the bias on more gauges (LamaH-Ice: 107 gauged catchments, daily flow to 2021 → years 1991–1994, 2017–2018).</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93ADD9E-E4C8-F4D0-C54C-122E515952B9}"/>
              </a:ext>
            </a:extLst>
          </p:cNvPr>
          <p:cNvSpPr>
            <a:spLocks noGrp="1"/>
          </p:cNvSpPr>
          <p:nvPr>
            <p:ph type="sldNum" sz="quarter" idx="12"/>
          </p:nvPr>
        </p:nvSpPr>
        <p:spPr/>
        <p:txBody>
          <a:bodyPr vert="horz" lIns="0" tIns="0" rIns="0" bIns="0" rtlCol="0" anchor="ctr"/>
          <a:lstStyle/>
          <a:p>
            <a:fld id="{F7021451-1387-4CA6-816F-3879F97B5CBC}" type="slidenum">
              <a:rPr lang="en-US" smtClean="0">
                <a:solidFill>
                  <a:schemeClr val="tx1"/>
                </a:solidFill>
              </a:rPr>
              <a:pPr/>
              <a:t>13</a:t>
            </a:fld>
            <a:endParaRPr lang="en-US" dirty="0">
              <a:solidFill>
                <a:schemeClr val="tx1"/>
              </a:solidFill>
            </a:endParaRPr>
          </a:p>
        </p:txBody>
      </p:sp>
      <p:sp>
        <p:nvSpPr>
          <p:cNvPr id="2" name="Text 0"/>
          <p:cNvSpPr>
            <a:spLocks noGrp="1"/>
          </p:cNvSpPr>
          <p:nvPr>
            <p:ph type="title"/>
          </p:nvPr>
        </p:nvSpPr>
        <p:spPr>
          <a:xfrm>
            <a:off x="729205" y="365125"/>
            <a:ext cx="10624595" cy="1325563"/>
          </a:xfrm>
          <a:prstGeom prst="rect">
            <a:avLst/>
          </a:prstGeom>
          <a:noFill/>
          <a:ln/>
        </p:spPr>
        <p:txBody>
          <a:bodyPr wrap="square" rtlCol="0" anchor="ctr"/>
          <a:lstStyle/>
          <a:p>
            <a:pPr marL="0" indent="0">
              <a:buNone/>
            </a:pPr>
            <a:r>
              <a:rPr lang="en-US" sz="3000" b="1" dirty="0">
                <a:solidFill>
                  <a:schemeClr val="tx1"/>
                </a:solidFill>
              </a:rPr>
              <a:t>CARRA runoff over the whole of Iceland, 2023</a:t>
            </a:r>
            <a:endParaRPr lang="en-US" sz="3000" dirty="0"/>
          </a:p>
        </p:txBody>
      </p:sp>
      <p:pic>
        <p:nvPicPr>
          <p:cNvPr id="3" name="Image 0" descr="01_carra_surface_runoff_2023.png"/>
          <p:cNvPicPr>
            <a:picLocks noChangeAspect="1"/>
          </p:cNvPicPr>
          <p:nvPr/>
        </p:nvPicPr>
        <p:blipFill>
          <a:blip r:embed="rId3"/>
          <a:stretch>
            <a:fillRect/>
          </a:stretch>
        </p:blipFill>
        <p:spPr>
          <a:xfrm>
            <a:off x="548640" y="1299052"/>
            <a:ext cx="5394960" cy="3596640"/>
          </a:xfrm>
          <a:prstGeom prst="rect">
            <a:avLst/>
          </a:prstGeom>
        </p:spPr>
      </p:pic>
      <p:pic>
        <p:nvPicPr>
          <p:cNvPr id="4" name="Image 1" descr="iceland_total_runoff_2023.png"/>
          <p:cNvPicPr>
            <a:picLocks noChangeAspect="1"/>
          </p:cNvPicPr>
          <p:nvPr/>
        </p:nvPicPr>
        <p:blipFill>
          <a:blip r:embed="rId4"/>
          <a:stretch>
            <a:fillRect/>
          </a:stretch>
        </p:blipFill>
        <p:spPr>
          <a:xfrm>
            <a:off x="6156655" y="1314528"/>
            <a:ext cx="5486400" cy="3391216"/>
          </a:xfrm>
          <a:prstGeom prst="rect">
            <a:avLst/>
          </a:prstGeom>
        </p:spPr>
      </p:pic>
      <p:sp>
        <p:nvSpPr>
          <p:cNvPr id="5" name="Text 1"/>
          <p:cNvSpPr txBox="1"/>
          <p:nvPr/>
        </p:nvSpPr>
        <p:spPr>
          <a:xfrm>
            <a:off x="548639" y="4843303"/>
            <a:ext cx="11094415" cy="320040"/>
          </a:xfrm>
          <a:prstGeom prst="rect">
            <a:avLst/>
          </a:prstGeom>
          <a:noFill/>
          <a:ln/>
        </p:spPr>
        <p:txBody>
          <a:bodyPr wrap="square" lIns="381" tIns="381" rIns="381" bIns="381" rtlCol="0" anchor="t"/>
          <a:lstStyle>
            <a:defPPr>
              <a:defRPr lang="en-IS"/>
            </a:defPPr>
            <a:lvl1pPr indent="0">
              <a:buNone/>
              <a:defRPr sz="1100">
                <a:solidFill>
                  <a:srgbClr val="899499"/>
                </a:solidFill>
              </a:defRPr>
            </a:lvl1pPr>
          </a:lstStyle>
          <a:p>
            <a:r>
              <a:rPr lang="en-US" dirty="0"/>
              <a:t>Left: surface runoff only (notebook 01). Right: surface runoff + percolation = Method A input, ISN93.</a:t>
            </a:r>
          </a:p>
        </p:txBody>
      </p:sp>
      <p:sp>
        <p:nvSpPr>
          <p:cNvPr id="6" name="Text 2"/>
          <p:cNvSpPr txBox="1"/>
          <p:nvPr/>
        </p:nvSpPr>
        <p:spPr>
          <a:xfrm>
            <a:off x="548639" y="5392293"/>
            <a:ext cx="11094415" cy="1216521"/>
          </a:xfrm>
          <a:prstGeom prst="rect">
            <a:avLst/>
          </a:prstGeom>
          <a:noFill/>
          <a:ln/>
        </p:spPr>
        <p:txBody>
          <a:bodyPr wrap="square" lIns="635" tIns="635" rIns="635" bIns="635" rtlCol="0" anchor="t"/>
          <a:lstStyle/>
          <a:p>
            <a:pPr marL="228600" indent="-228600">
              <a:spcAft>
                <a:spcPts val="600"/>
              </a:spcAft>
              <a:buSzPct val="100000"/>
              <a:buChar char="•"/>
            </a:pPr>
            <a:r>
              <a:rPr lang="en-US" sz="1600" dirty="0">
                <a:solidFill>
                  <a:schemeClr val="tx1"/>
                </a:solidFill>
                <a:latin typeface="Calibri" pitchFamily="34" charset="0"/>
                <a:ea typeface="Calibri" pitchFamily="34" charset="-122"/>
                <a:cs typeface="Calibri" pitchFamily="34" charset="-120"/>
              </a:rPr>
              <a:t>Runoff from all land cells 2023: ≈ 4 200 m³/s (≈ 1 220 mm/year); surface runoff only ≈ 90 m³/s</a:t>
            </a:r>
            <a:endParaRPr lang="en-US" sz="1600" dirty="0"/>
          </a:p>
          <a:p>
            <a:pPr marL="228600" indent="-228600">
              <a:spcAft>
                <a:spcPts val="600"/>
              </a:spcAft>
              <a:buSzPct val="100000"/>
              <a:buChar char="•"/>
            </a:pPr>
            <a:r>
              <a:rPr lang="en-US" sz="1600" dirty="0">
                <a:solidFill>
                  <a:schemeClr val="tx1"/>
                </a:solidFill>
                <a:latin typeface="Calibri" pitchFamily="34" charset="0"/>
                <a:ea typeface="Calibri" pitchFamily="34" charset="-122"/>
                <a:cs typeface="Calibri" pitchFamily="34" charset="-120"/>
              </a:rPr>
              <a:t>Reference: modelled mean 1961–1990 ≈ 4 770 m³/s, 1 460 mm/year (Einarsson &amp; Jónsdóttir, WaSiM) – other period and model, same order</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C163257-4CDB-9154-4965-CE4DD062F783}"/>
              </a:ext>
            </a:extLst>
          </p:cNvPr>
          <p:cNvSpPr>
            <a:spLocks noGrp="1"/>
          </p:cNvSpPr>
          <p:nvPr>
            <p:ph type="sldNum" sz="quarter" idx="12"/>
          </p:nvPr>
        </p:nvSpPr>
        <p:spPr/>
        <p:txBody>
          <a:bodyPr/>
          <a:lstStyle/>
          <a:p>
            <a:pPr algn="r"/>
            <a:fld id="{F7021451-1387-4CA6-816F-3879F97B5CBC}" type="slidenum">
              <a:rPr lang="en-US" smtClean="0">
                <a:solidFill>
                  <a:schemeClr val="tx1"/>
                </a:solidFill>
              </a:rPr>
              <a:t>14</a:t>
            </a:fld>
            <a:endParaRPr lang="en-US" dirty="0">
              <a:solidFill>
                <a:schemeClr val="tx1"/>
              </a:solidFill>
            </a:endParaRPr>
          </a:p>
        </p:txBody>
      </p:sp>
      <p:sp>
        <p:nvSpPr>
          <p:cNvPr id="2" name="Text 0"/>
          <p:cNvSpPr>
            <a:spLocks noGrp="1"/>
          </p:cNvSpPr>
          <p:nvPr>
            <p:ph type="title"/>
          </p:nvPr>
        </p:nvSpPr>
        <p:spPr>
          <a:xfrm>
            <a:off x="787078" y="365125"/>
            <a:ext cx="10566722" cy="1325563"/>
          </a:xfrm>
          <a:prstGeom prst="rect">
            <a:avLst/>
          </a:prstGeom>
          <a:noFill/>
          <a:ln/>
        </p:spPr>
        <p:txBody>
          <a:bodyPr wrap="square" rtlCol="0" anchor="ctr">
            <a:normAutofit/>
          </a:bodyPr>
          <a:lstStyle/>
          <a:p>
            <a:pPr marL="0" indent="0">
              <a:buNone/>
            </a:pPr>
            <a:r>
              <a:rPr lang="en-US" sz="3000" b="1" dirty="0">
                <a:solidFill>
                  <a:schemeClr val="tx1"/>
                </a:solidFill>
              </a:rPr>
              <a:t>Whole of Iceland, version 0: catchments and outlets</a:t>
            </a:r>
            <a:endParaRPr lang="en-US" sz="3000" dirty="0"/>
          </a:p>
        </p:txBody>
      </p:sp>
      <p:pic>
        <p:nvPicPr>
          <p:cNvPr id="3" name="Image 0" descr="iceland_v0_catchments_outlets.png"/>
          <p:cNvPicPr>
            <a:picLocks noChangeAspect="1"/>
          </p:cNvPicPr>
          <p:nvPr/>
        </p:nvPicPr>
        <p:blipFill>
          <a:blip r:embed="rId3"/>
          <a:stretch>
            <a:fillRect/>
          </a:stretch>
        </p:blipFill>
        <p:spPr>
          <a:xfrm>
            <a:off x="548640" y="1371600"/>
            <a:ext cx="6569790" cy="5225970"/>
          </a:xfrm>
          <a:prstGeom prst="rect">
            <a:avLst/>
          </a:prstGeom>
        </p:spPr>
      </p:pic>
      <p:sp>
        <p:nvSpPr>
          <p:cNvPr id="4" name="Text 1"/>
          <p:cNvSpPr txBox="1"/>
          <p:nvPr/>
        </p:nvSpPr>
        <p:spPr>
          <a:xfrm>
            <a:off x="7454096" y="1574156"/>
            <a:ext cx="4189264" cy="4872363"/>
          </a:xfrm>
          <a:prstGeom prst="rect">
            <a:avLst/>
          </a:prstGeom>
          <a:noFill/>
          <a:ln/>
        </p:spPr>
        <p:txBody>
          <a:bodyPr wrap="square" lIns="635" tIns="635" rIns="635" bIns="635" rtlCol="0" anchor="t"/>
          <a:lstStyle/>
          <a:p>
            <a:pPr marL="228600" indent="-228600">
              <a:spcAft>
                <a:spcPts val="600"/>
              </a:spcAft>
              <a:buSzPct val="100000"/>
              <a:buChar char="•"/>
            </a:pPr>
            <a:r>
              <a:rPr lang="en-US" sz="1600" dirty="0">
                <a:solidFill>
                  <a:schemeClr val="tx1"/>
                </a:solidFill>
                <a:latin typeface="Calibri" pitchFamily="34" charset="0"/>
                <a:ea typeface="Calibri" pitchFamily="34" charset="-122"/>
                <a:cs typeface="Calibri" pitchFamily="34" charset="-120"/>
              </a:rPr>
              <a:t>Catchments: EU-Hydro basins to the sea (iceland_eudem2_basins_h1, Copernicus), not edited</a:t>
            </a:r>
            <a:endParaRPr lang="en-US" sz="1600" dirty="0"/>
          </a:p>
          <a:p>
            <a:pPr marL="457200" lvl="1" indent="-2286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632 basins → 622 (10 inland basins merged with a neighbour)</a:t>
            </a:r>
            <a:endParaRPr lang="en-US" sz="1600" dirty="0"/>
          </a:p>
          <a:p>
            <a:pPr marL="457200" lvl="1" indent="-228600">
              <a:spcAft>
                <a:spcPts val="600"/>
              </a:spcAft>
              <a:buSzPct val="100000"/>
              <a:buChar char="•"/>
            </a:pPr>
            <a:r>
              <a:rPr lang="en-US" sz="1400" dirty="0">
                <a:solidFill>
                  <a:schemeClr val="tx2"/>
                </a:solidFill>
                <a:latin typeface="Calibri" pitchFamily="34" charset="0"/>
                <a:ea typeface="Calibri" pitchFamily="34" charset="-122"/>
                <a:cs typeface="Calibri" pitchFamily="34" charset="-120"/>
              </a:rPr>
              <a:t>102 642 km²; 689 km² of IS 50V land not covered (coastline differences)</a:t>
            </a:r>
            <a:endParaRPr lang="en-US" sz="1600" dirty="0"/>
          </a:p>
          <a:p>
            <a:pPr marL="228600" indent="-228600">
              <a:spcAft>
                <a:spcPts val="600"/>
              </a:spcAft>
              <a:buSzPct val="100000"/>
              <a:buChar char="•"/>
            </a:pPr>
            <a:r>
              <a:rPr lang="en-US" sz="1600" dirty="0">
                <a:solidFill>
                  <a:schemeClr val="tx1"/>
                </a:solidFill>
                <a:latin typeface="Calibri" pitchFamily="34" charset="0"/>
                <a:ea typeface="Calibri" pitchFamily="34" charset="-122"/>
                <a:cs typeface="Calibri" pitchFamily="34" charset="-120"/>
              </a:rPr>
              <a:t>Outlets: 523 EU-Hydro river mouths (longest river), 95 points on the coast, 4 to check</a:t>
            </a:r>
            <a:endParaRPr lang="en-US" sz="1600" dirty="0"/>
          </a:p>
          <a:p>
            <a:pPr marL="228600" indent="-228600">
              <a:spcAft>
                <a:spcPts val="600"/>
              </a:spcAft>
              <a:buSzPct val="100000"/>
              <a:buChar char="•"/>
            </a:pPr>
            <a:r>
              <a:rPr lang="en-US" sz="1600" dirty="0">
                <a:solidFill>
                  <a:schemeClr val="tx1"/>
                </a:solidFill>
                <a:latin typeface="Calibri" pitchFamily="34" charset="0"/>
                <a:ea typeface="Calibri" pitchFamily="34" charset="-122"/>
                <a:cs typeface="Calibri" pitchFamily="34" charset="-120"/>
              </a:rPr>
              <a:t>River names from the VÍ WFD river layer – indicative</a:t>
            </a:r>
            <a:endParaRPr lang="en-US" sz="1600" dirty="0"/>
          </a:p>
          <a:p>
            <a:pPr marL="228600" indent="-228600">
              <a:spcAft>
                <a:spcPts val="600"/>
              </a:spcAft>
              <a:buSzPct val="100000"/>
              <a:buChar char="•"/>
            </a:pPr>
            <a:r>
              <a:rPr lang="en-US" sz="1600" dirty="0">
                <a:solidFill>
                  <a:schemeClr val="tx1"/>
                </a:solidFill>
                <a:latin typeface="Calibri" pitchFamily="34" charset="0"/>
                <a:ea typeface="Calibri" pitchFamily="34" charset="-122"/>
                <a:cs typeface="Calibri" pitchFamily="34" charset="-120"/>
              </a:rPr>
              <a:t>The layer decides where the water enters the sea, not how much</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12"/>
          </p:nvPr>
        </p:nvSpPr>
        <p:spPr>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2"/>
                </a:solidFill>
              </a:defRPr>
            </a:lvl1pPr>
          </a:lstStyle>
          <a:p>
            <a:pPr algn="r"/>
            <a:fld id="{F7021451-1387-4CA6-816F-3879F97B5CBC}" type="slidenum">
              <a:rPr lang="en-US" b="0">
                <a:solidFill>
                  <a:schemeClr val="tx1"/>
                </a:solidFill>
              </a:rPr>
              <a:t>15</a:t>
            </a:fld>
            <a:endParaRPr lang="en-US" dirty="0">
              <a:solidFill>
                <a:schemeClr val="tx1"/>
              </a:solidFill>
            </a:endParaRPr>
          </a:p>
        </p:txBody>
      </p:sp>
      <p:sp>
        <p:nvSpPr>
          <p:cNvPr id="2" name="Text 0"/>
          <p:cNvSpPr>
            <a:spLocks noGrp="1"/>
          </p:cNvSpPr>
          <p:nvPr>
            <p:ph type="title"/>
          </p:nvPr>
        </p:nvSpPr>
        <p:spPr>
          <a:xfrm>
            <a:off x="659757" y="365125"/>
            <a:ext cx="10694043" cy="1325563"/>
          </a:xfrm>
          <a:prstGeom prst="rect">
            <a:avLst/>
          </a:prstGeom>
          <a:noFill/>
          <a:ln/>
        </p:spPr>
        <p:txBody>
          <a:bodyPr wrap="square" rtlCol="0" anchor="ctr">
            <a:normAutofit/>
          </a:bodyPr>
          <a:lstStyle/>
          <a:p>
            <a:pPr marL="0" indent="0">
              <a:buNone/>
            </a:pPr>
            <a:r>
              <a:rPr lang="en-US" sz="3000" b="1" dirty="0">
                <a:solidFill>
                  <a:schemeClr val="tx1"/>
                </a:solidFill>
              </a:rPr>
              <a:t>First result for the whole of Iceland: Method A, 2023</a:t>
            </a:r>
            <a:endParaRPr lang="en-US" sz="3000" dirty="0"/>
          </a:p>
        </p:txBody>
      </p:sp>
      <p:graphicFrame>
        <p:nvGraphicFramePr>
          <p:cNvPr id="21" name="Table 0"/>
          <p:cNvGraphicFramePr>
            <a:graphicFrameLocks noGrp="1"/>
          </p:cNvGraphicFramePr>
          <p:nvPr>
            <p:extLst>
              <p:ext uri="{D42A27DB-BD31-4B8C-83A1-F6EECF244321}">
                <p14:modId xmlns:p14="http://schemas.microsoft.com/office/powerpoint/2010/main" val="81123324"/>
              </p:ext>
            </p:extLst>
          </p:nvPr>
        </p:nvGraphicFramePr>
        <p:xfrm>
          <a:off x="533400" y="1814925"/>
          <a:ext cx="6949440" cy="2395728"/>
        </p:xfrm>
        <a:graphic>
          <a:graphicData uri="http://schemas.openxmlformats.org/drawingml/2006/table">
            <a:tbl>
              <a:tblPr/>
              <a:tblGrid>
                <a:gridCol w="265176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tblGrid>
              <a:tr h="457200">
                <a:tc>
                  <a:txBody>
                    <a:bodyPr/>
                    <a:lstStyle/>
                    <a:p>
                      <a:pPr marL="0" indent="0">
                        <a:buNone/>
                      </a:pPr>
                      <a:r>
                        <a:rPr lang="en-US" sz="1500" b="1" dirty="0">
                          <a:solidFill>
                            <a:schemeClr val="bg1"/>
                          </a:solidFill>
                          <a:latin typeface="Calibri" pitchFamily="34" charset="0"/>
                          <a:ea typeface="Calibri" pitchFamily="34" charset="-122"/>
                          <a:cs typeface="Calibri" pitchFamily="34" charset="-120"/>
                        </a:rPr>
                        <a:t>Outlet (catchment ID)</a:t>
                      </a:r>
                      <a:endParaRPr lang="en-US" sz="15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tc>
                  <a:txBody>
                    <a:bodyPr/>
                    <a:lstStyle/>
                    <a:p>
                      <a:pPr marL="0" indent="0">
                        <a:buNone/>
                      </a:pPr>
                      <a:r>
                        <a:rPr lang="en-US" sz="1500" b="1" dirty="0">
                          <a:solidFill>
                            <a:schemeClr val="bg1"/>
                          </a:solidFill>
                          <a:latin typeface="Calibri" pitchFamily="34" charset="0"/>
                          <a:ea typeface="Calibri" pitchFamily="34" charset="-122"/>
                          <a:cs typeface="Calibri" pitchFamily="34" charset="-120"/>
                        </a:rPr>
                        <a:t>Area km²</a:t>
                      </a:r>
                      <a:endParaRPr lang="en-US" sz="15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tc>
                  <a:txBody>
                    <a:bodyPr/>
                    <a:lstStyle/>
                    <a:p>
                      <a:pPr marL="0" indent="0">
                        <a:buNone/>
                      </a:pPr>
                      <a:r>
                        <a:rPr lang="en-US" sz="1500" b="1" dirty="0">
                          <a:solidFill>
                            <a:schemeClr val="bg1"/>
                          </a:solidFill>
                          <a:latin typeface="Calibri" pitchFamily="34" charset="0"/>
                          <a:ea typeface="Calibri" pitchFamily="34" charset="-122"/>
                          <a:cs typeface="Calibri" pitchFamily="34" charset="-120"/>
                        </a:rPr>
                        <a:t>Model A 2023 m³/s</a:t>
                      </a:r>
                      <a:endParaRPr lang="en-US" sz="15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tc>
                  <a:txBody>
                    <a:bodyPr/>
                    <a:lstStyle/>
                    <a:p>
                      <a:pPr marL="0" indent="0">
                        <a:buNone/>
                      </a:pPr>
                      <a:r>
                        <a:rPr lang="en-US" sz="1500" b="1" dirty="0">
                          <a:solidFill>
                            <a:schemeClr val="bg1"/>
                          </a:solidFill>
                          <a:latin typeface="Calibri" pitchFamily="34" charset="0"/>
                          <a:ea typeface="Calibri" pitchFamily="34" charset="-122"/>
                          <a:cs typeface="Calibri" pitchFamily="34" charset="-120"/>
                        </a:rPr>
                        <a:t>Published mean m³/s</a:t>
                      </a:r>
                      <a:endParaRPr lang="en-US" sz="15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extLst>
                  <a:ext uri="{0D108BD9-81ED-4DB2-BD59-A6C34878D82A}">
                    <a16:rowId xmlns:a16="http://schemas.microsoft.com/office/drawing/2014/main" val="10000"/>
                  </a:ext>
                </a:extLst>
              </a:tr>
              <a:tr h="457200">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Ölfusá (100542)</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6 193</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310</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srgbClr val="000000"/>
                          </a:solidFill>
                          <a:latin typeface="Calibri" pitchFamily="34" charset="0"/>
                          <a:ea typeface="Calibri" pitchFamily="34" charset="-122"/>
                          <a:cs typeface="Calibri" pitchFamily="34" charset="-120"/>
                        </a:rPr>
                        <a:t>440</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1"/>
                  </a:ext>
                </a:extLst>
              </a:tr>
              <a:tr h="457200">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Þjórsá (100559)</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7 611</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305</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383 (natural)</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2"/>
                  </a:ext>
                </a:extLst>
              </a:tr>
              <a:tr h="457200">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Jökulsá á Fjöllum (100357)</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8 324</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239</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212</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3"/>
                  </a:ext>
                </a:extLst>
              </a:tr>
              <a:tr h="457200">
                <a:tc>
                  <a:txBody>
                    <a:bodyPr/>
                    <a:lstStyle/>
                    <a:p>
                      <a:pPr marL="0" indent="0">
                        <a:buNone/>
                      </a:pPr>
                      <a:r>
                        <a:rPr lang="en-US" sz="1500" b="1" dirty="0">
                          <a:solidFill>
                            <a:srgbClr val="000000"/>
                          </a:solidFill>
                          <a:latin typeface="Calibri" pitchFamily="34" charset="0"/>
                          <a:ea typeface="Calibri" pitchFamily="34" charset="-122"/>
                          <a:cs typeface="Calibri" pitchFamily="34" charset="-120"/>
                        </a:rPr>
                        <a:t>All 622 outlets</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b="1" dirty="0">
                          <a:solidFill>
                            <a:srgbClr val="000000"/>
                          </a:solidFill>
                          <a:latin typeface="Calibri" pitchFamily="34" charset="0"/>
                          <a:ea typeface="Calibri" pitchFamily="34" charset="-122"/>
                          <a:cs typeface="Calibri" pitchFamily="34" charset="-120"/>
                        </a:rPr>
                        <a:t>102 642</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b="1" dirty="0">
                          <a:solidFill>
                            <a:srgbClr val="000000"/>
                          </a:solidFill>
                          <a:latin typeface="Calibri" pitchFamily="34" charset="0"/>
                          <a:ea typeface="Calibri" pitchFamily="34" charset="-122"/>
                          <a:cs typeface="Calibri" pitchFamily="34" charset="-120"/>
                        </a:rPr>
                        <a:t>4 081</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latin typeface="Calibri" charset="0"/>
                          <a:ea typeface="Calibri" charset="0"/>
                          <a:cs typeface="Calibri" charset="0"/>
                        </a:rPr>
                        <a:t>??</a:t>
                      </a: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4" name="Text 1"/>
          <p:cNvSpPr txBox="1"/>
          <p:nvPr/>
        </p:nvSpPr>
        <p:spPr>
          <a:xfrm>
            <a:off x="533400" y="4334891"/>
            <a:ext cx="6949440" cy="457200"/>
          </a:xfrm>
          <a:prstGeom prst="rect">
            <a:avLst/>
          </a:prstGeom>
          <a:noFill/>
          <a:ln/>
        </p:spPr>
        <p:txBody>
          <a:bodyPr wrap="square" lIns="381" tIns="381" rIns="381" bIns="381" rtlCol="0" anchor="t"/>
          <a:lstStyle>
            <a:defPPr>
              <a:defRPr lang="en-IS"/>
            </a:defPPr>
            <a:lvl1pPr indent="0">
              <a:buNone/>
              <a:defRPr sz="1100">
                <a:solidFill>
                  <a:srgbClr val="899499"/>
                </a:solidFill>
              </a:defRPr>
            </a:lvl1pPr>
          </a:lstStyle>
          <a:p>
            <a:r>
              <a:rPr lang="en-US" dirty="0"/>
              <a:t>Published: NATT river pages (mean, other years); Einarsson &amp; Jónsdóttir (VÍ) </a:t>
            </a:r>
          </a:p>
        </p:txBody>
      </p:sp>
      <p:sp>
        <p:nvSpPr>
          <p:cNvPr id="5" name="Text 2"/>
          <p:cNvSpPr txBox="1"/>
          <p:nvPr/>
        </p:nvSpPr>
        <p:spPr>
          <a:xfrm>
            <a:off x="7863840" y="1814925"/>
            <a:ext cx="3794760" cy="3836429"/>
          </a:xfrm>
          <a:prstGeom prst="rect">
            <a:avLst/>
          </a:prstGeom>
          <a:noFill/>
          <a:ln/>
        </p:spPr>
        <p:txBody>
          <a:bodyPr wrap="square" lIns="635" tIns="635" rIns="635" bIns="635" rtlCol="0" anchor="t"/>
          <a:lstStyle/>
          <a:p>
            <a:pPr marL="228600" indent="-2286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Files ready: CSV + NetCDF, 622 outlets × 365 days = 227 030 rows, direct and routed</a:t>
            </a:r>
            <a:endParaRPr lang="en-US" sz="1500" dirty="0"/>
          </a:p>
          <a:p>
            <a:pPr marL="228600" indent="-2286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Sum over outlets = 98 % of CARRA land runoff (4 182 m³/s) – the rest: land outside the layer, coastal cells</a:t>
            </a:r>
            <a:endParaRPr lang="en-US" sz="1500" dirty="0"/>
          </a:p>
          <a:p>
            <a:pPr marL="228600" indent="-2286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Large southern rivers lower than the published means, as at the gauges → Method A tends to too little water</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4472" y="632713"/>
            <a:ext cx="10054956" cy="620277"/>
          </a:xfrm>
        </p:spPr>
        <p:txBody>
          <a:bodyPr/>
          <a:lstStyle/>
          <a:p>
            <a:r>
              <a:rPr dirty="0"/>
              <a:t>Third gauge outside the test area: V148 </a:t>
            </a:r>
            <a:r>
              <a:rPr dirty="0" err="1"/>
              <a:t>Fossá</a:t>
            </a:r>
            <a:r>
              <a:rPr dirty="0"/>
              <a:t> (East Iceland)</a:t>
            </a:r>
          </a:p>
        </p:txBody>
      </p:sp>
      <p:pic>
        <p:nvPicPr>
          <p:cNvPr id="3" name="Picture 2" descr="v0_series_V148_clean.png"/>
          <p:cNvPicPr>
            <a:picLocks noChangeAspect="1"/>
          </p:cNvPicPr>
          <p:nvPr/>
        </p:nvPicPr>
        <p:blipFill>
          <a:blip r:embed="rId3"/>
          <a:stretch>
            <a:fillRect/>
          </a:stretch>
        </p:blipFill>
        <p:spPr>
          <a:xfrm>
            <a:off x="488055" y="1612901"/>
            <a:ext cx="10058400" cy="3073399"/>
          </a:xfrm>
          <a:prstGeom prst="rect">
            <a:avLst/>
          </a:prstGeom>
        </p:spPr>
      </p:pic>
      <p:sp>
        <p:nvSpPr>
          <p:cNvPr id="4" name="TextBox 3"/>
          <p:cNvSpPr txBox="1"/>
          <p:nvPr/>
        </p:nvSpPr>
        <p:spPr>
          <a:xfrm>
            <a:off x="626733" y="5245099"/>
            <a:ext cx="10058400" cy="646331"/>
          </a:xfrm>
          <a:prstGeom prst="rect">
            <a:avLst/>
          </a:prstGeom>
          <a:noFill/>
        </p:spPr>
        <p:txBody>
          <a:bodyPr wrap="square">
            <a:spAutoFit/>
          </a:bodyPr>
          <a:lstStyle/>
          <a:p>
            <a:pPr marL="228600" indent="-182880">
              <a:spcAft>
                <a:spcPts val="600"/>
              </a:spcAft>
              <a:buChar char="•"/>
            </a:pPr>
            <a:r>
              <a:rPr sz="1500" b="0" dirty="0"/>
              <a:t>Catchment above the gauge 113.5 km² (</a:t>
            </a:r>
            <a:r>
              <a:rPr sz="1500" b="0" dirty="0" err="1"/>
              <a:t>LamaH</a:t>
            </a:r>
            <a:r>
              <a:rPr sz="1500" b="0" dirty="0"/>
              <a:t>-Ice</a:t>
            </a:r>
            <a:r>
              <a:rPr lang="is-IS" sz="1500" b="0" dirty="0"/>
              <a:t> </a:t>
            </a:r>
            <a:r>
              <a:rPr lang="is-IS" sz="1500" dirty="0"/>
              <a:t>109.7 km²</a:t>
            </a:r>
            <a:r>
              <a:rPr sz="1500" b="0" dirty="0"/>
              <a:t>); volume: A −5 %, B +17 %, C +2 %</a:t>
            </a:r>
          </a:p>
          <a:p>
            <a:pPr marL="228600" indent="-182880">
              <a:spcAft>
                <a:spcPts val="600"/>
              </a:spcAft>
              <a:buChar char="•"/>
            </a:pPr>
            <a:r>
              <a:rPr sz="1500" b="0" dirty="0"/>
              <a:t>Fast river: without routing Method A KGE 0.84; with k = 0.85 only 0.48 → k must differ between rivers</a:t>
            </a:r>
          </a:p>
        </p:txBody>
      </p:sp>
      <p:sp>
        <p:nvSpPr>
          <p:cNvPr id="5" name="TextBox 4"/>
          <p:cNvSpPr txBox="1"/>
          <p:nvPr/>
        </p:nvSpPr>
        <p:spPr>
          <a:xfrm>
            <a:off x="575075" y="4589552"/>
            <a:ext cx="7955279" cy="320040"/>
          </a:xfrm>
          <a:prstGeom prst="rect">
            <a:avLst/>
          </a:prstGeom>
          <a:noFill/>
        </p:spPr>
        <p:txBody>
          <a:bodyPr wrap="square">
            <a:spAutoFit/>
          </a:bodyPr>
          <a:lstStyle/>
          <a:p>
            <a:r>
              <a:rPr sz="1100" b="0" i="0">
                <a:solidFill>
                  <a:srgbClr val="595959"/>
                </a:solidFill>
              </a:rPr>
              <a:t>Measured discharge: Icelandic Met Office (VÍ) data, for use within this project only.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12"/>
          </p:nvPr>
        </p:nvSpPr>
        <p:spPr>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2"/>
                </a:solidFill>
              </a:defRPr>
            </a:lvl1pPr>
          </a:lstStyle>
          <a:p>
            <a:pPr algn="r"/>
            <a:fld id="{F7021451-1387-4CA6-816F-3879F97B5CBC}" type="slidenum">
              <a:rPr lang="en-US" b="0">
                <a:solidFill>
                  <a:schemeClr val="tx1"/>
                </a:solidFill>
              </a:rPr>
              <a:t>17</a:t>
            </a:fld>
            <a:endParaRPr lang="en-US" dirty="0">
              <a:solidFill>
                <a:schemeClr val="tx1"/>
              </a:solidFill>
            </a:endParaRPr>
          </a:p>
        </p:txBody>
      </p:sp>
      <p:sp>
        <p:nvSpPr>
          <p:cNvPr id="2" name="Text 0"/>
          <p:cNvSpPr>
            <a:spLocks noGrp="1"/>
          </p:cNvSpPr>
          <p:nvPr>
            <p:ph type="title"/>
          </p:nvPr>
        </p:nvSpPr>
        <p:spPr>
          <a:prstGeom prst="rect">
            <a:avLst/>
          </a:prstGeom>
          <a:noFill/>
          <a:ln/>
        </p:spPr>
        <p:txBody>
          <a:bodyPr wrap="square" rtlCol="0" anchor="ctr"/>
          <a:lstStyle/>
          <a:p>
            <a:pPr marL="0" indent="0">
              <a:buNone/>
            </a:pPr>
            <a:r>
              <a:rPr lang="en-US" sz="3000" b="1" dirty="0">
                <a:solidFill>
                  <a:schemeClr val="tx1"/>
                </a:solidFill>
              </a:rPr>
              <a:t>Catchment layers compared in the test area</a:t>
            </a:r>
            <a:endParaRPr lang="en-US" sz="3000" dirty="0"/>
          </a:p>
        </p:txBody>
      </p:sp>
      <p:pic>
        <p:nvPicPr>
          <p:cNvPr id="3" name="Image 0" descr="compare_vi_euhydro_testarea.png"/>
          <p:cNvPicPr>
            <a:picLocks noChangeAspect="1"/>
          </p:cNvPicPr>
          <p:nvPr/>
        </p:nvPicPr>
        <p:blipFill>
          <a:blip r:embed="rId3"/>
          <a:stretch>
            <a:fillRect/>
          </a:stretch>
        </p:blipFill>
        <p:spPr>
          <a:xfrm>
            <a:off x="0" y="1690688"/>
            <a:ext cx="8903160" cy="4520066"/>
          </a:xfrm>
          <a:prstGeom prst="rect">
            <a:avLst/>
          </a:prstGeom>
        </p:spPr>
      </p:pic>
      <p:sp>
        <p:nvSpPr>
          <p:cNvPr id="4" name="Text 1"/>
          <p:cNvSpPr txBox="1"/>
          <p:nvPr/>
        </p:nvSpPr>
        <p:spPr>
          <a:xfrm>
            <a:off x="8489216" y="1848643"/>
            <a:ext cx="3278529" cy="4618672"/>
          </a:xfrm>
          <a:prstGeom prst="rect">
            <a:avLst/>
          </a:prstGeom>
          <a:noFill/>
          <a:ln/>
        </p:spPr>
        <p:txBody>
          <a:bodyPr wrap="square" lIns="635" tIns="635" rIns="635" bIns="635" rtlCol="0" anchor="t"/>
          <a:lstStyle/>
          <a:p>
            <a:pPr marL="228600" indent="-2286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VÍ catchments (WFD): 12 units for the whole fjord – too coarse for river outlets</a:t>
            </a:r>
            <a:endParaRPr lang="en-US" sz="1500" dirty="0"/>
          </a:p>
          <a:p>
            <a:pPr marL="228600" indent="-2286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EU-Hydro basins: 87 units, similar to our 83 test catchments</a:t>
            </a:r>
            <a:endParaRPr lang="en-US" sz="1500" dirty="0"/>
          </a:p>
          <a:p>
            <a:pPr marL="228600" indent="-2286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Both drawn from coarser DEMs than IslandsDEM</a:t>
            </a:r>
            <a:endParaRPr lang="en-US" sz="1500" dirty="0"/>
          </a:p>
          <a:p>
            <a:pPr marL="228600" indent="-2286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 EU-Hydro as version 0; VÍ layer for WFD codes and names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12"/>
          </p:nvPr>
        </p:nvSpPr>
        <p:spPr>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2"/>
                </a:solidFill>
              </a:defRPr>
            </a:lvl1pPr>
          </a:lstStyle>
          <a:p>
            <a:pPr algn="r"/>
            <a:fld id="{F7021451-1387-4CA6-816F-3879F97B5CBC}" type="slidenum">
              <a:rPr lang="en-US" b="0">
                <a:solidFill>
                  <a:schemeClr val="tx1"/>
                </a:solidFill>
              </a:rPr>
              <a:t>18</a:t>
            </a:fld>
            <a:endParaRPr lang="en-US" dirty="0">
              <a:solidFill>
                <a:schemeClr val="tx1"/>
              </a:solidFill>
            </a:endParaRPr>
          </a:p>
        </p:txBody>
      </p:sp>
      <p:sp>
        <p:nvSpPr>
          <p:cNvPr id="2" name="Text 0"/>
          <p:cNvSpPr>
            <a:spLocks noGrp="1"/>
          </p:cNvSpPr>
          <p:nvPr>
            <p:ph type="title"/>
          </p:nvPr>
        </p:nvSpPr>
        <p:spPr>
          <a:prstGeom prst="rect">
            <a:avLst/>
          </a:prstGeom>
          <a:noFill/>
          <a:ln/>
        </p:spPr>
        <p:txBody>
          <a:bodyPr wrap="square" rtlCol="0" anchor="ctr"/>
          <a:lstStyle/>
          <a:p>
            <a:pPr marL="0" indent="0">
              <a:buNone/>
            </a:pPr>
            <a:r>
              <a:rPr lang="en-US" sz="3000" b="1" dirty="0">
                <a:solidFill>
                  <a:schemeClr val="tx1"/>
                </a:solidFill>
              </a:rPr>
              <a:t>Options for the country-wide catchment layer</a:t>
            </a:r>
            <a:endParaRPr lang="en-US" sz="3000" dirty="0"/>
          </a:p>
        </p:txBody>
      </p:sp>
      <p:graphicFrame>
        <p:nvGraphicFramePr>
          <p:cNvPr id="23" name="Table 0"/>
          <p:cNvGraphicFramePr>
            <a:graphicFrameLocks noGrp="1"/>
          </p:cNvGraphicFramePr>
          <p:nvPr>
            <p:extLst>
              <p:ext uri="{D42A27DB-BD31-4B8C-83A1-F6EECF244321}">
                <p14:modId xmlns:p14="http://schemas.microsoft.com/office/powerpoint/2010/main" val="391770037"/>
              </p:ext>
            </p:extLst>
          </p:nvPr>
        </p:nvGraphicFramePr>
        <p:xfrm>
          <a:off x="640080" y="1604176"/>
          <a:ext cx="11091672" cy="3273552"/>
        </p:xfrm>
        <a:graphic>
          <a:graphicData uri="http://schemas.openxmlformats.org/drawingml/2006/table">
            <a:tbl>
              <a:tblPr/>
              <a:tblGrid>
                <a:gridCol w="274320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gridCol w="2011680">
                  <a:extLst>
                    <a:ext uri="{9D8B030D-6E8A-4147-A177-3AD203B41FA5}">
                      <a16:colId xmlns:a16="http://schemas.microsoft.com/office/drawing/2014/main" val="20002"/>
                    </a:ext>
                  </a:extLst>
                </a:gridCol>
                <a:gridCol w="2377440">
                  <a:extLst>
                    <a:ext uri="{9D8B030D-6E8A-4147-A177-3AD203B41FA5}">
                      <a16:colId xmlns:a16="http://schemas.microsoft.com/office/drawing/2014/main" val="20003"/>
                    </a:ext>
                  </a:extLst>
                </a:gridCol>
                <a:gridCol w="1764792">
                  <a:extLst>
                    <a:ext uri="{9D8B030D-6E8A-4147-A177-3AD203B41FA5}">
                      <a16:colId xmlns:a16="http://schemas.microsoft.com/office/drawing/2014/main" val="20004"/>
                    </a:ext>
                  </a:extLst>
                </a:gridCol>
              </a:tblGrid>
              <a:tr h="502920">
                <a:tc>
                  <a:txBody>
                    <a:bodyPr/>
                    <a:lstStyle/>
                    <a:p>
                      <a:pPr marL="0" indent="0">
                        <a:buNone/>
                      </a:pPr>
                      <a:r>
                        <a:rPr lang="en-US" sz="1500" b="1" dirty="0">
                          <a:solidFill>
                            <a:schemeClr val="bg1"/>
                          </a:solidFill>
                          <a:latin typeface="Calibri" pitchFamily="34" charset="0"/>
                          <a:ea typeface="Calibri" pitchFamily="34" charset="-122"/>
                          <a:cs typeface="Calibri" pitchFamily="34" charset="-120"/>
                        </a:rPr>
                        <a:t>Source</a:t>
                      </a:r>
                      <a:endParaRPr lang="en-US" sz="15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tc>
                  <a:txBody>
                    <a:bodyPr/>
                    <a:lstStyle/>
                    <a:p>
                      <a:pPr marL="0" indent="0">
                        <a:buNone/>
                      </a:pPr>
                      <a:r>
                        <a:rPr lang="en-US" sz="1500" b="1" dirty="0">
                          <a:solidFill>
                            <a:schemeClr val="bg1"/>
                          </a:solidFill>
                          <a:latin typeface="Calibri" pitchFamily="34" charset="0"/>
                          <a:ea typeface="Calibri" pitchFamily="34" charset="-122"/>
                          <a:cs typeface="Calibri" pitchFamily="34" charset="-120"/>
                        </a:rPr>
                        <a:t>Coverage</a:t>
                      </a:r>
                      <a:endParaRPr lang="en-US" sz="15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tc>
                  <a:txBody>
                    <a:bodyPr/>
                    <a:lstStyle/>
                    <a:p>
                      <a:pPr marL="0" indent="0">
                        <a:buNone/>
                      </a:pPr>
                      <a:r>
                        <a:rPr lang="en-US" sz="1500" b="1" dirty="0">
                          <a:solidFill>
                            <a:schemeClr val="bg1"/>
                          </a:solidFill>
                          <a:latin typeface="Calibri" pitchFamily="34" charset="0"/>
                          <a:ea typeface="Calibri" pitchFamily="34" charset="-122"/>
                          <a:cs typeface="Calibri" pitchFamily="34" charset="-120"/>
                        </a:rPr>
                        <a:t>Detail</a:t>
                      </a:r>
                      <a:endParaRPr lang="en-US" sz="15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tc>
                  <a:txBody>
                    <a:bodyPr/>
                    <a:lstStyle/>
                    <a:p>
                      <a:pPr marL="0" indent="0">
                        <a:buNone/>
                      </a:pPr>
                      <a:r>
                        <a:rPr lang="en-US" sz="1500" b="1" dirty="0">
                          <a:solidFill>
                            <a:schemeClr val="bg1"/>
                          </a:solidFill>
                          <a:latin typeface="Calibri" pitchFamily="34" charset="0"/>
                          <a:ea typeface="Calibri" pitchFamily="34" charset="-122"/>
                          <a:cs typeface="Calibri" pitchFamily="34" charset="-120"/>
                        </a:rPr>
                        <a:t>Status</a:t>
                      </a:r>
                      <a:endParaRPr lang="en-US" sz="15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tc>
                  <a:txBody>
                    <a:bodyPr/>
                    <a:lstStyle/>
                    <a:p>
                      <a:pPr marL="0" indent="0">
                        <a:buNone/>
                      </a:pPr>
                      <a:r>
                        <a:rPr lang="en-US" sz="1500" b="1" dirty="0">
                          <a:solidFill>
                            <a:schemeClr val="bg1"/>
                          </a:solidFill>
                          <a:latin typeface="Calibri" pitchFamily="34" charset="0"/>
                          <a:ea typeface="Calibri" pitchFamily="34" charset="-122"/>
                          <a:cs typeface="Calibri" pitchFamily="34" charset="-120"/>
                        </a:rPr>
                        <a:t>Use</a:t>
                      </a:r>
                      <a:endParaRPr lang="en-US" sz="1500" dirty="0">
                        <a:solidFill>
                          <a:schemeClr val="bg1"/>
                        </a:solidFill>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AC9F2C"/>
                    </a:solidFill>
                  </a:tcPr>
                </a:tc>
                <a:extLst>
                  <a:ext uri="{0D108BD9-81ED-4DB2-BD59-A6C34878D82A}">
                    <a16:rowId xmlns:a16="http://schemas.microsoft.com/office/drawing/2014/main" val="10000"/>
                  </a:ext>
                </a:extLst>
              </a:tr>
              <a:tr h="502920">
                <a:tc>
                  <a:txBody>
                    <a:bodyPr/>
                    <a:lstStyle/>
                    <a:p>
                      <a:pPr marL="0" indent="0">
                        <a:buNone/>
                      </a:pPr>
                      <a:r>
                        <a:rPr lang="en-US" sz="1500" b="1" dirty="0">
                          <a:solidFill>
                            <a:srgbClr val="000000"/>
                          </a:solidFill>
                          <a:latin typeface="Calibri" pitchFamily="34" charset="0"/>
                          <a:ea typeface="Calibri" pitchFamily="34" charset="-122"/>
                          <a:cs typeface="Calibri" pitchFamily="34" charset="-120"/>
                        </a:rPr>
                        <a:t>VÍ catchments</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whole country, 141 units</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coarse: 12 units in the test area</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not sufficient for outlets</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WFD codes, names</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1"/>
                  </a:ext>
                </a:extLst>
              </a:tr>
              <a:tr h="502920">
                <a:tc>
                  <a:txBody>
                    <a:bodyPr/>
                    <a:lstStyle/>
                    <a:p>
                      <a:pPr marL="0" indent="0">
                        <a:buNone/>
                      </a:pPr>
                      <a:r>
                        <a:rPr lang="en-US" sz="1500" b="1" dirty="0">
                          <a:solidFill>
                            <a:srgbClr val="000000"/>
                          </a:solidFill>
                          <a:latin typeface="Calibri" pitchFamily="34" charset="0"/>
                          <a:ea typeface="Calibri" pitchFamily="34" charset="-122"/>
                          <a:cs typeface="Calibri" pitchFamily="34" charset="-120"/>
                        </a:rPr>
                        <a:t>EU-Hydro basins h1 (Copernicus)</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whole country, 622 to the sea</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87 units in the test area</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used for v0 (14/10)</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version 0</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2"/>
                  </a:ext>
                </a:extLst>
              </a:tr>
              <a:tr h="502920">
                <a:tc>
                  <a:txBody>
                    <a:bodyPr/>
                    <a:lstStyle/>
                    <a:p>
                      <a:pPr marL="0" indent="0">
                        <a:buNone/>
                      </a:pPr>
                      <a:r>
                        <a:rPr lang="en-US" sz="1500" b="1" dirty="0">
                          <a:solidFill>
                            <a:srgbClr val="000000"/>
                          </a:solidFill>
                          <a:latin typeface="Calibri" pitchFamily="34" charset="0"/>
                          <a:ea typeface="Calibri" pitchFamily="34" charset="-122"/>
                          <a:cs typeface="Calibri" pitchFamily="34" charset="-120"/>
                        </a:rPr>
                        <a:t>LamaH-Ice basins</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107 gauged basins</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good</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public; daily flow to 2021</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validation, not outlets</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3"/>
                  </a:ext>
                </a:extLst>
              </a:tr>
              <a:tr h="502920">
                <a:tc>
                  <a:txBody>
                    <a:bodyPr/>
                    <a:lstStyle/>
                    <a:p>
                      <a:pPr marL="0" indent="0">
                        <a:buNone/>
                      </a:pPr>
                      <a:r>
                        <a:rPr lang="en-US" sz="1500" b="1" dirty="0">
                          <a:solidFill>
                            <a:srgbClr val="000000"/>
                          </a:solidFill>
                          <a:latin typeface="Calibri" pitchFamily="34" charset="0"/>
                          <a:ea typeface="Calibri" pitchFamily="34" charset="-122"/>
                          <a:cs typeface="Calibri" pitchFamily="34" charset="-120"/>
                        </a:rPr>
                        <a:t>Ísafjarðardjúp layer</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test area</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detailed (IslandsDEM)</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done</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detailed part</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4"/>
                  </a:ext>
                </a:extLst>
              </a:tr>
              <a:tr h="502920">
                <a:tc>
                  <a:txBody>
                    <a:bodyPr/>
                    <a:lstStyle/>
                    <a:p>
                      <a:pPr marL="0" indent="0">
                        <a:buNone/>
                      </a:pPr>
                      <a:r>
                        <a:rPr lang="en-US" sz="1500" b="1" dirty="0">
                          <a:solidFill>
                            <a:srgbClr val="000000"/>
                          </a:solidFill>
                          <a:latin typeface="Calibri" pitchFamily="34" charset="0"/>
                          <a:ea typeface="Calibri" pitchFamily="34" charset="-122"/>
                          <a:cs typeface="Calibri" pitchFamily="34" charset="-120"/>
                        </a:rPr>
                        <a:t>New hydrography → own catchments</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whole country</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best</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QA in progress</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tc>
                  <a:txBody>
                    <a:bodyPr/>
                    <a:lstStyle/>
                    <a:p>
                      <a:pPr marL="0" indent="0">
                        <a:buNone/>
                      </a:pPr>
                      <a:r>
                        <a:rPr lang="en-US" sz="1500" dirty="0">
                          <a:solidFill>
                            <a:srgbClr val="000000"/>
                          </a:solidFill>
                          <a:latin typeface="Calibri" pitchFamily="34" charset="0"/>
                          <a:ea typeface="Calibri" pitchFamily="34" charset="-122"/>
                          <a:cs typeface="Calibri" pitchFamily="34" charset="-120"/>
                        </a:rPr>
                        <a:t>version 1</a:t>
                      </a:r>
                      <a:endParaRPr lang="en-US" sz="1500" dirty="0">
                        <a:latin typeface="Calibri" charset="0"/>
                        <a:ea typeface="Calibri" charset="0"/>
                        <a:cs typeface="Calibri" charset="0"/>
                      </a:endParaRPr>
                    </a:p>
                  </a:txBody>
                  <a:tcPr marL="54864" marR="54864" marT="54864" marB="54864"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Text 2"/>
          <p:cNvSpPr txBox="1"/>
          <p:nvPr/>
        </p:nvSpPr>
        <p:spPr>
          <a:xfrm>
            <a:off x="640232" y="5293819"/>
            <a:ext cx="10911535" cy="822960"/>
          </a:xfrm>
          <a:prstGeom prst="rect">
            <a:avLst/>
          </a:prstGeom>
          <a:noFill/>
          <a:ln/>
        </p:spPr>
        <p:txBody>
          <a:bodyPr wrap="square" rtlCol="0" anchor="ctr"/>
          <a:lstStyle/>
          <a:p>
            <a:pPr marL="0" indent="0">
              <a:buNone/>
            </a:pPr>
            <a:r>
              <a:rPr lang="en-US" sz="1500" b="1" dirty="0">
                <a:solidFill>
                  <a:schemeClr val="tx1"/>
                </a:solidFill>
              </a:rPr>
              <a:t>What is done and what left at the moment: </a:t>
            </a:r>
            <a:endParaRPr lang="en-US" sz="1500" b="1" dirty="0"/>
          </a:p>
          <a:p>
            <a:pPr marL="285750" indent="-285750">
              <a:buFont typeface="Arial" panose="020B0604020202020204" pitchFamily="34" charset="0"/>
              <a:buChar char="•"/>
            </a:pPr>
            <a:r>
              <a:rPr lang="en-US" sz="1500" dirty="0">
                <a:solidFill>
                  <a:schemeClr val="tx1"/>
                </a:solidFill>
              </a:rPr>
              <a:t>EU-Hydro as version 0 (done)</a:t>
            </a:r>
          </a:p>
          <a:p>
            <a:pPr marL="285750" indent="-285750">
              <a:buFont typeface="Arial" panose="020B0604020202020204" pitchFamily="34" charset="0"/>
              <a:buChar char="•"/>
            </a:pPr>
            <a:r>
              <a:rPr lang="en-US" sz="1500" dirty="0">
                <a:solidFill>
                  <a:schemeClr val="tx1"/>
                </a:solidFill>
              </a:rPr>
              <a:t>check outlets and names in QGIS </a:t>
            </a:r>
            <a:r>
              <a:rPr lang="en-US" sz="1500" dirty="0" err="1">
                <a:solidFill>
                  <a:schemeClr val="tx1"/>
                </a:solidFill>
              </a:rPr>
              <a:t>visualy</a:t>
            </a:r>
            <a:endParaRPr lang="en-US" sz="1500" dirty="0">
              <a:solidFill>
                <a:schemeClr val="tx1"/>
              </a:solidFill>
            </a:endParaRPr>
          </a:p>
          <a:p>
            <a:pPr marL="285750" indent="-285750">
              <a:buFont typeface="Arial" panose="020B0604020202020204" pitchFamily="34" charset="0"/>
              <a:buChar char="•"/>
            </a:pPr>
            <a:r>
              <a:rPr lang="en-US" sz="1500" dirty="0">
                <a:solidFill>
                  <a:schemeClr val="tx1"/>
                </a:solidFill>
              </a:rPr>
              <a:t>move to catchments built from the new hydrography when it is ready</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12"/>
          </p:nvPr>
        </p:nvSpPr>
        <p:spPr>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2"/>
                </a:solidFill>
              </a:defRPr>
            </a:lvl1pPr>
          </a:lstStyle>
          <a:p>
            <a:pPr algn="r"/>
            <a:fld id="{F7021451-1387-4CA6-816F-3879F97B5CBC}" type="slidenum">
              <a:rPr lang="en-US" b="0">
                <a:solidFill>
                  <a:schemeClr val="tx1"/>
                </a:solidFill>
              </a:rPr>
              <a:t>19</a:t>
            </a:fld>
            <a:endParaRPr lang="en-US" dirty="0">
              <a:solidFill>
                <a:schemeClr val="tx1"/>
              </a:solidFill>
            </a:endParaRPr>
          </a:p>
        </p:txBody>
      </p:sp>
      <p:sp>
        <p:nvSpPr>
          <p:cNvPr id="2" name="Text 0"/>
          <p:cNvSpPr>
            <a:spLocks noGrp="1"/>
          </p:cNvSpPr>
          <p:nvPr>
            <p:ph type="title"/>
          </p:nvPr>
        </p:nvSpPr>
        <p:spPr>
          <a:xfrm>
            <a:off x="632922" y="414820"/>
            <a:ext cx="10054956" cy="1325563"/>
          </a:xfrm>
          <a:prstGeom prst="rect">
            <a:avLst/>
          </a:prstGeom>
          <a:noFill/>
          <a:ln/>
        </p:spPr>
        <p:txBody>
          <a:bodyPr wrap="square" rtlCol="0" anchor="ctr">
            <a:normAutofit/>
          </a:bodyPr>
          <a:lstStyle/>
          <a:p>
            <a:pPr marL="0" indent="0">
              <a:buNone/>
            </a:pPr>
            <a:r>
              <a:rPr lang="en-US" sz="3000" b="1" dirty="0">
                <a:solidFill>
                  <a:schemeClr val="tx1"/>
                </a:solidFill>
              </a:rPr>
              <a:t>New hydrography basis: water mask by Ragnar (VÍ, Glóð)??</a:t>
            </a:r>
            <a:endParaRPr lang="en-US" sz="3000" dirty="0"/>
          </a:p>
        </p:txBody>
      </p:sp>
      <p:pic>
        <p:nvPicPr>
          <p:cNvPr id="3" name="Image 0" descr="owm.jpg"/>
          <p:cNvPicPr>
            <a:picLocks noChangeAspect="1"/>
          </p:cNvPicPr>
          <p:nvPr/>
        </p:nvPicPr>
        <p:blipFill>
          <a:blip r:embed="rId3"/>
          <a:stretch>
            <a:fillRect/>
          </a:stretch>
        </p:blipFill>
        <p:spPr>
          <a:xfrm>
            <a:off x="538700" y="1764201"/>
            <a:ext cx="3429000" cy="3236246"/>
          </a:xfrm>
          <a:prstGeom prst="rect">
            <a:avLst/>
          </a:prstGeom>
          <a:ln>
            <a:solidFill>
              <a:srgbClr val="AC9F2C"/>
            </a:solidFill>
          </a:ln>
        </p:spPr>
      </p:pic>
      <p:pic>
        <p:nvPicPr>
          <p:cNvPr id="4" name="Image 1" descr="is50v.jpg"/>
          <p:cNvPicPr>
            <a:picLocks noChangeAspect="1"/>
          </p:cNvPicPr>
          <p:nvPr/>
        </p:nvPicPr>
        <p:blipFill>
          <a:blip r:embed="rId4"/>
          <a:stretch>
            <a:fillRect/>
          </a:stretch>
        </p:blipFill>
        <p:spPr>
          <a:xfrm>
            <a:off x="4150580" y="1764201"/>
            <a:ext cx="3429000" cy="3236246"/>
          </a:xfrm>
          <a:prstGeom prst="rect">
            <a:avLst/>
          </a:prstGeom>
          <a:ln>
            <a:solidFill>
              <a:srgbClr val="AC9F2C"/>
            </a:solidFill>
          </a:ln>
        </p:spPr>
      </p:pic>
      <p:sp>
        <p:nvSpPr>
          <p:cNvPr id="5" name="Text 1"/>
          <p:cNvSpPr txBox="1"/>
          <p:nvPr/>
        </p:nvSpPr>
        <p:spPr>
          <a:xfrm>
            <a:off x="447260" y="5351756"/>
            <a:ext cx="7040880" cy="365760"/>
          </a:xfrm>
          <a:prstGeom prst="rect">
            <a:avLst/>
          </a:prstGeom>
          <a:noFill/>
          <a:ln/>
        </p:spPr>
        <p:txBody>
          <a:bodyPr wrap="square" lIns="381" tIns="381" rIns="381" bIns="381" rtlCol="0" anchor="t"/>
          <a:lstStyle/>
          <a:p>
            <a:pPr marL="0" indent="0">
              <a:buNone/>
            </a:pPr>
            <a:r>
              <a:rPr lang="en-US" sz="1100" dirty="0">
                <a:solidFill>
                  <a:srgbClr val="899499"/>
                </a:solidFill>
              </a:rPr>
              <a:t>Same area: OmniWaterMask (left) and IS 50V (right). Figures: R. H. Þrastarson.</a:t>
            </a:r>
          </a:p>
        </p:txBody>
      </p:sp>
      <p:sp>
        <p:nvSpPr>
          <p:cNvPr id="6" name="Text 2"/>
          <p:cNvSpPr txBox="1"/>
          <p:nvPr/>
        </p:nvSpPr>
        <p:spPr>
          <a:xfrm>
            <a:off x="7884075" y="1740383"/>
            <a:ext cx="3840480" cy="3697357"/>
          </a:xfrm>
          <a:prstGeom prst="rect">
            <a:avLst/>
          </a:prstGeom>
          <a:noFill/>
          <a:ln/>
        </p:spPr>
        <p:txBody>
          <a:bodyPr wrap="square" lIns="635" tIns="635" rIns="635" bIns="635" rtlCol="0" anchor="t"/>
          <a:lstStyle/>
          <a:p>
            <a:pPr marL="228600" indent="-2286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OmniWaterMask (deep learning + water index + vector data; Wright et al. 2025)</a:t>
            </a:r>
            <a:endParaRPr lang="en-US" sz="1500" dirty="0"/>
          </a:p>
          <a:p>
            <a:pPr marL="228600" indent="-2286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Input: Copernicus Contributing Missions VHR 2024 images, 2 m, from 2023–2025, the whole of Iceland</a:t>
            </a:r>
            <a:endParaRPr lang="en-US" sz="1500" dirty="0"/>
          </a:p>
          <a:p>
            <a:pPr marL="228600" indent="-2286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Ragnar Heiðar Þrastarson, Icelandic Met Office, Aug 2026</a:t>
            </a:r>
            <a:endParaRPr lang="en-US" sz="1500" dirty="0"/>
          </a:p>
          <a:p>
            <a:pPr marL="228600" indent="-2286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We are now going through the layer (QA)</a:t>
            </a:r>
            <a:endParaRPr lang="en-US" sz="1500" dirty="0"/>
          </a:p>
          <a:p>
            <a:pPr marL="228600" indent="-228600">
              <a:spcAft>
                <a:spcPts val="600"/>
              </a:spcAft>
              <a:buSzPct val="100000"/>
              <a:buChar char="•"/>
            </a:pPr>
            <a:r>
              <a:rPr lang="en-US" sz="1500" dirty="0">
                <a:solidFill>
                  <a:schemeClr val="tx1"/>
                </a:solidFill>
                <a:latin typeface="Calibri" pitchFamily="34" charset="0"/>
                <a:ea typeface="Calibri" pitchFamily="34" charset="-122"/>
                <a:cs typeface="Calibri" pitchFamily="34" charset="-120"/>
              </a:rPr>
              <a:t>In my view an excellent basis for the hydrography update → better rivers and lakes → better catchments and outlets</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5"/>
          <p:cNvSpPr txBox="1"/>
          <p:nvPr/>
        </p:nvSpPr>
        <p:spPr>
          <a:xfrm>
            <a:off x="657604" y="2498627"/>
            <a:ext cx="502920" cy="502920"/>
          </a:xfrm>
          <a:prstGeom prst="rect">
            <a:avLst/>
          </a:prstGeom>
          <a:solidFill>
            <a:srgbClr val="AC9F2C"/>
          </a:solidFill>
          <a:ln/>
        </p:spPr>
        <p:txBody>
          <a:bodyPr wrap="square" rtlCol="0" anchor="ctr"/>
          <a:lstStyle/>
          <a:p>
            <a:pPr marL="0" indent="0" algn="ctr">
              <a:buNone/>
            </a:pPr>
            <a:r>
              <a:rPr lang="en-US" sz="1600" b="1" dirty="0">
                <a:solidFill>
                  <a:srgbClr val="FFFFFF"/>
                </a:solidFill>
              </a:rPr>
              <a:t>2</a:t>
            </a:r>
            <a:endParaRPr lang="en-US" sz="1600" dirty="0"/>
          </a:p>
        </p:txBody>
      </p:sp>
      <p:sp>
        <p:nvSpPr>
          <p:cNvPr id="10" name="Text 8"/>
          <p:cNvSpPr txBox="1"/>
          <p:nvPr/>
        </p:nvSpPr>
        <p:spPr>
          <a:xfrm>
            <a:off x="657604" y="3303299"/>
            <a:ext cx="502920" cy="502920"/>
          </a:xfrm>
          <a:prstGeom prst="rect">
            <a:avLst/>
          </a:prstGeom>
          <a:solidFill>
            <a:srgbClr val="AC9F2C"/>
          </a:solidFill>
          <a:ln/>
        </p:spPr>
        <p:txBody>
          <a:bodyPr wrap="square" rtlCol="0" anchor="ctr"/>
          <a:lstStyle/>
          <a:p>
            <a:pPr marL="0" indent="0" algn="ctr">
              <a:buNone/>
            </a:pPr>
            <a:r>
              <a:rPr lang="en-US" sz="1600" b="1" dirty="0">
                <a:solidFill>
                  <a:srgbClr val="FFFFFF"/>
                </a:solidFill>
              </a:rPr>
              <a:t>3</a:t>
            </a:r>
            <a:endParaRPr lang="en-US" sz="1600" dirty="0"/>
          </a:p>
        </p:txBody>
      </p:sp>
      <p:sp>
        <p:nvSpPr>
          <p:cNvPr id="13" name="Text 11"/>
          <p:cNvSpPr txBox="1"/>
          <p:nvPr/>
        </p:nvSpPr>
        <p:spPr>
          <a:xfrm>
            <a:off x="657604" y="4107971"/>
            <a:ext cx="502920" cy="502920"/>
          </a:xfrm>
          <a:prstGeom prst="rect">
            <a:avLst/>
          </a:prstGeom>
          <a:solidFill>
            <a:srgbClr val="AC9F2C"/>
          </a:solidFill>
          <a:ln/>
        </p:spPr>
        <p:txBody>
          <a:bodyPr wrap="square" rtlCol="0" anchor="ctr"/>
          <a:lstStyle/>
          <a:p>
            <a:pPr marL="0" indent="0" algn="ctr">
              <a:buNone/>
            </a:pPr>
            <a:r>
              <a:rPr lang="en-US" sz="1600" b="1" dirty="0">
                <a:solidFill>
                  <a:srgbClr val="FFFFFF"/>
                </a:solidFill>
              </a:rPr>
              <a:t>4</a:t>
            </a:r>
            <a:endParaRPr lang="en-US" sz="1600" dirty="0"/>
          </a:p>
        </p:txBody>
      </p:sp>
      <p:sp>
        <p:nvSpPr>
          <p:cNvPr id="16" name="Text 14"/>
          <p:cNvSpPr txBox="1"/>
          <p:nvPr/>
        </p:nvSpPr>
        <p:spPr>
          <a:xfrm>
            <a:off x="657604" y="4912643"/>
            <a:ext cx="502920" cy="502920"/>
          </a:xfrm>
          <a:prstGeom prst="rect">
            <a:avLst/>
          </a:prstGeom>
          <a:solidFill>
            <a:srgbClr val="AC9F2C"/>
          </a:solidFill>
          <a:ln/>
        </p:spPr>
        <p:txBody>
          <a:bodyPr wrap="square" rtlCol="0" anchor="ctr"/>
          <a:lstStyle/>
          <a:p>
            <a:pPr marL="0" indent="0" algn="ctr">
              <a:buNone/>
            </a:pPr>
            <a:r>
              <a:rPr lang="en-US" sz="1600" b="1" dirty="0">
                <a:solidFill>
                  <a:srgbClr val="FFFFFF"/>
                </a:solidFill>
              </a:rPr>
              <a:t>5</a:t>
            </a:r>
            <a:endParaRPr lang="en-US" sz="1600" dirty="0"/>
          </a:p>
        </p:txBody>
      </p:sp>
      <p:sp>
        <p:nvSpPr>
          <p:cNvPr id="19" name="Text 17"/>
          <p:cNvSpPr txBox="1"/>
          <p:nvPr/>
        </p:nvSpPr>
        <p:spPr>
          <a:xfrm>
            <a:off x="657604" y="5717315"/>
            <a:ext cx="502920" cy="502920"/>
          </a:xfrm>
          <a:prstGeom prst="rect">
            <a:avLst/>
          </a:prstGeom>
          <a:solidFill>
            <a:srgbClr val="AC9F2C"/>
          </a:solidFill>
          <a:ln/>
        </p:spPr>
        <p:txBody>
          <a:bodyPr wrap="square" rtlCol="0" anchor="ctr"/>
          <a:lstStyle/>
          <a:p>
            <a:pPr marL="0" indent="0" algn="ctr">
              <a:buNone/>
            </a:pPr>
            <a:r>
              <a:rPr lang="en-US" sz="1600" b="1" dirty="0">
                <a:solidFill>
                  <a:srgbClr val="FFFFFF"/>
                </a:solidFill>
              </a:rPr>
              <a:t>6</a:t>
            </a:r>
            <a:endParaRPr lang="en-US" sz="1600" dirty="0"/>
          </a:p>
        </p:txBody>
      </p:sp>
      <p:sp>
        <p:nvSpPr>
          <p:cNvPr id="4" name="Text 2"/>
          <p:cNvSpPr txBox="1"/>
          <p:nvPr/>
        </p:nvSpPr>
        <p:spPr>
          <a:xfrm>
            <a:off x="657604" y="1693955"/>
            <a:ext cx="502920" cy="502920"/>
          </a:xfrm>
          <a:prstGeom prst="rect">
            <a:avLst/>
          </a:prstGeom>
          <a:solidFill>
            <a:srgbClr val="AC9F2C"/>
          </a:solidFill>
          <a:ln/>
        </p:spPr>
        <p:txBody>
          <a:bodyPr wrap="square" rtlCol="0" anchor="ctr"/>
          <a:lstStyle/>
          <a:p>
            <a:pPr marL="0" indent="0" algn="ctr">
              <a:buNone/>
            </a:pPr>
            <a:r>
              <a:rPr lang="en-US" sz="1600" b="1" dirty="0">
                <a:solidFill>
                  <a:srgbClr val="FFFFFF"/>
                </a:solidFill>
              </a:rPr>
              <a:t>1</a:t>
            </a:r>
            <a:endParaRPr lang="en-US" sz="1600" dirty="0"/>
          </a:p>
        </p:txBody>
      </p:sp>
      <p:sp>
        <p:nvSpPr>
          <p:cNvPr id="25" name="Slide Number Placeholder 0"/>
          <p:cNvSpPr>
            <a:spLocks noGrp="1"/>
          </p:cNvSpPr>
          <p:nvPr>
            <p:ph type="sldNum" sz="quarter" idx="12"/>
          </p:nvPr>
        </p:nvSpPr>
        <p:spPr>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2"/>
                </a:solidFill>
              </a:defRPr>
            </a:lvl1pPr>
          </a:lstStyle>
          <a:p>
            <a:pPr algn="r"/>
            <a:fld id="{F7021451-1387-4CA6-816F-3879F97B5CBC}" type="slidenum">
              <a:rPr lang="en-US" b="0">
                <a:solidFill>
                  <a:schemeClr val="tx1"/>
                </a:solidFill>
              </a:rPr>
              <a:t>20</a:t>
            </a:fld>
            <a:endParaRPr lang="en-US" dirty="0">
              <a:solidFill>
                <a:schemeClr val="tx1"/>
              </a:solidFill>
            </a:endParaRPr>
          </a:p>
        </p:txBody>
      </p:sp>
      <p:sp>
        <p:nvSpPr>
          <p:cNvPr id="2" name="Text 0"/>
          <p:cNvSpPr>
            <a:spLocks noGrp="1"/>
          </p:cNvSpPr>
          <p:nvPr>
            <p:ph type="title"/>
          </p:nvPr>
        </p:nvSpPr>
        <p:spPr>
          <a:xfrm>
            <a:off x="787474" y="359407"/>
            <a:ext cx="10054956" cy="1325563"/>
          </a:xfrm>
          <a:prstGeom prst="rect">
            <a:avLst/>
          </a:prstGeom>
          <a:noFill/>
          <a:ln/>
        </p:spPr>
        <p:txBody>
          <a:bodyPr wrap="square" rtlCol="0" anchor="ctr">
            <a:normAutofit/>
          </a:bodyPr>
          <a:lstStyle/>
          <a:p>
            <a:pPr marL="0" indent="0">
              <a:buNone/>
            </a:pPr>
            <a:r>
              <a:rPr lang="en-US" sz="3000" b="1" dirty="0">
                <a:solidFill>
                  <a:schemeClr val="tx1"/>
                </a:solidFill>
              </a:rPr>
              <a:t>Plan: from the test area to the whole of Iceland</a:t>
            </a:r>
            <a:endParaRPr lang="en-US" sz="3000" dirty="0"/>
          </a:p>
        </p:txBody>
      </p:sp>
      <p:sp>
        <p:nvSpPr>
          <p:cNvPr id="5" name="Text 3"/>
          <p:cNvSpPr txBox="1"/>
          <p:nvPr/>
        </p:nvSpPr>
        <p:spPr>
          <a:xfrm>
            <a:off x="1298844" y="1511075"/>
            <a:ext cx="10362895" cy="685800"/>
          </a:xfrm>
          <a:prstGeom prst="rect">
            <a:avLst/>
          </a:prstGeom>
          <a:noFill/>
          <a:ln/>
        </p:spPr>
        <p:txBody>
          <a:bodyPr wrap="square" rtlCol="0" anchor="ctr"/>
          <a:lstStyle/>
          <a:p>
            <a:pPr marL="0" indent="0">
              <a:buNone/>
            </a:pPr>
            <a:r>
              <a:rPr lang="en-US" sz="1700" b="1" dirty="0">
                <a:solidFill>
                  <a:srgbClr val="000000"/>
                </a:solidFill>
              </a:rPr>
              <a:t>Country-wide catchment layer v0 – </a:t>
            </a:r>
            <a:r>
              <a:rPr lang="en-US" sz="1700" b="1" dirty="0" err="1">
                <a:solidFill>
                  <a:srgbClr val="000000"/>
                </a:solidFill>
              </a:rPr>
              <a:t>jup</a:t>
            </a:r>
            <a:r>
              <a:rPr lang="en-US" sz="1700" b="1" dirty="0">
                <a:solidFill>
                  <a:srgbClr val="000000"/>
                </a:solidFill>
              </a:rPr>
              <a:t>, done</a:t>
            </a:r>
            <a:endParaRPr lang="en-US" sz="1700" dirty="0"/>
          </a:p>
          <a:p>
            <a:pPr marL="0" indent="0">
              <a:buNone/>
            </a:pPr>
            <a:r>
              <a:rPr lang="en-US" sz="1400" dirty="0">
                <a:solidFill>
                  <a:schemeClr val="tx2"/>
                </a:solidFill>
              </a:rPr>
              <a:t>EU-Hydro basins, 622 catchments and outlets; next: hand check of outlets and names</a:t>
            </a:r>
            <a:endParaRPr lang="en-US" sz="1700" dirty="0"/>
          </a:p>
        </p:txBody>
      </p:sp>
      <p:sp>
        <p:nvSpPr>
          <p:cNvPr id="8" name="Text 6"/>
          <p:cNvSpPr txBox="1"/>
          <p:nvPr/>
        </p:nvSpPr>
        <p:spPr>
          <a:xfrm>
            <a:off x="1298844" y="2315747"/>
            <a:ext cx="10362895" cy="685800"/>
          </a:xfrm>
          <a:prstGeom prst="rect">
            <a:avLst/>
          </a:prstGeom>
          <a:noFill/>
          <a:ln/>
        </p:spPr>
        <p:txBody>
          <a:bodyPr wrap="square" rtlCol="0" anchor="ctr"/>
          <a:lstStyle/>
          <a:p>
            <a:pPr marL="0" indent="0">
              <a:buNone/>
            </a:pPr>
            <a:r>
              <a:rPr lang="en-US" sz="1700" b="1" dirty="0">
                <a:solidFill>
                  <a:srgbClr val="000000"/>
                </a:solidFill>
              </a:rPr>
              <a:t>Method A, 2023, all outlets – done</a:t>
            </a:r>
            <a:endParaRPr lang="en-US" sz="1700" dirty="0"/>
          </a:p>
          <a:p>
            <a:pPr marL="0" indent="0">
              <a:buNone/>
            </a:pPr>
            <a:r>
              <a:rPr lang="en-US" sz="1400" dirty="0">
                <a:solidFill>
                  <a:schemeClr val="tx2"/>
                </a:solidFill>
              </a:rPr>
              <a:t>4 081 m³/s, files in the agreed format; HAFRO feedback wanted</a:t>
            </a:r>
            <a:endParaRPr lang="en-US" sz="1700" dirty="0"/>
          </a:p>
        </p:txBody>
      </p:sp>
      <p:sp>
        <p:nvSpPr>
          <p:cNvPr id="11" name="Text 9"/>
          <p:cNvSpPr txBox="1"/>
          <p:nvPr/>
        </p:nvSpPr>
        <p:spPr>
          <a:xfrm>
            <a:off x="1298844" y="3120419"/>
            <a:ext cx="10362895" cy="685800"/>
          </a:xfrm>
          <a:prstGeom prst="rect">
            <a:avLst/>
          </a:prstGeom>
          <a:noFill/>
          <a:ln/>
        </p:spPr>
        <p:txBody>
          <a:bodyPr wrap="square" rtlCol="0" anchor="ctr"/>
          <a:lstStyle/>
          <a:p>
            <a:pPr marL="0" indent="0">
              <a:buNone/>
            </a:pPr>
            <a:r>
              <a:rPr lang="en-US" sz="1700" b="1" dirty="0">
                <a:solidFill>
                  <a:srgbClr val="000000"/>
                </a:solidFill>
              </a:rPr>
              <a:t>List possible years for calculation - partially</a:t>
            </a:r>
            <a:endParaRPr lang="en-US" sz="1700" dirty="0"/>
          </a:p>
          <a:p>
            <a:pPr marL="0" indent="0">
              <a:buNone/>
            </a:pPr>
            <a:r>
              <a:rPr lang="en-US" sz="1400" dirty="0">
                <a:solidFill>
                  <a:schemeClr val="tx2"/>
                </a:solidFill>
              </a:rPr>
              <a:t>Look how to replace the missing year - sub-daily CARRA (single levels) summed to days, then the same chain??</a:t>
            </a:r>
            <a:endParaRPr lang="en-US" sz="1700" dirty="0"/>
          </a:p>
        </p:txBody>
      </p:sp>
      <p:sp>
        <p:nvSpPr>
          <p:cNvPr id="14" name="Text 12"/>
          <p:cNvSpPr txBox="1"/>
          <p:nvPr/>
        </p:nvSpPr>
        <p:spPr>
          <a:xfrm>
            <a:off x="1298844" y="3925091"/>
            <a:ext cx="10362895" cy="877824"/>
          </a:xfrm>
          <a:prstGeom prst="rect">
            <a:avLst/>
          </a:prstGeom>
          <a:noFill/>
          <a:ln/>
        </p:spPr>
        <p:txBody>
          <a:bodyPr wrap="square" rtlCol="0" anchor="ctr"/>
          <a:lstStyle/>
          <a:p>
            <a:pPr marL="0" indent="0">
              <a:buNone/>
            </a:pPr>
            <a:r>
              <a:rPr lang="en-US" sz="1700" b="1" dirty="0">
                <a:solidFill>
                  <a:srgbClr val="000000"/>
                </a:solidFill>
              </a:rPr>
              <a:t>Calibrate k, quantify the bias - started</a:t>
            </a:r>
            <a:endParaRPr lang="en-US" sz="1700" dirty="0"/>
          </a:p>
          <a:p>
            <a:pPr marL="0" indent="0">
              <a:buNone/>
            </a:pPr>
            <a:r>
              <a:rPr lang="en-US" sz="1400" dirty="0">
                <a:solidFill>
                  <a:schemeClr val="tx2"/>
                </a:solidFill>
              </a:rPr>
              <a:t>More measured data or gauges: option is to get measured data for other rivers, and/or use LamaH-Ice (daily flow to 2021) with CARRA 1991–1994 and 2017–2018, </a:t>
            </a:r>
          </a:p>
        </p:txBody>
      </p:sp>
      <p:sp>
        <p:nvSpPr>
          <p:cNvPr id="17" name="Text 15"/>
          <p:cNvSpPr txBox="1"/>
          <p:nvPr/>
        </p:nvSpPr>
        <p:spPr>
          <a:xfrm>
            <a:off x="1294986" y="4848635"/>
            <a:ext cx="10362895" cy="685800"/>
          </a:xfrm>
          <a:prstGeom prst="rect">
            <a:avLst/>
          </a:prstGeom>
          <a:noFill/>
          <a:ln/>
        </p:spPr>
        <p:txBody>
          <a:bodyPr wrap="square" rtlCol="0" anchor="ctr"/>
          <a:lstStyle/>
          <a:p>
            <a:pPr marL="0" indent="0">
              <a:buNone/>
            </a:pPr>
            <a:r>
              <a:rPr lang="en-US" sz="1700" b="1" dirty="0">
                <a:solidFill>
                  <a:srgbClr val="000000"/>
                </a:solidFill>
              </a:rPr>
              <a:t>Hydrography update → catchments v1</a:t>
            </a:r>
            <a:endParaRPr lang="en-US" sz="1700" dirty="0"/>
          </a:p>
          <a:p>
            <a:pPr marL="0" indent="0">
              <a:buNone/>
            </a:pPr>
            <a:r>
              <a:rPr lang="en-US" sz="1400" dirty="0">
                <a:solidFill>
                  <a:schemeClr val="tx2"/>
                </a:solidFill>
              </a:rPr>
              <a:t>new water layer + IslandsDEM, then rerun </a:t>
            </a:r>
            <a:r>
              <a:rPr lang="en-US" sz="1400" dirty="0">
                <a:solidFill>
                  <a:schemeClr val="tx2"/>
                </a:solidFill>
                <a:sym typeface="Wingdings" panose="05000000000000000000" pitchFamily="2" charset="2"/>
              </a:rPr>
              <a:t>--&gt; also several options to go over: Copernicus land service layer, Ragnars layer and/or combination with </a:t>
            </a:r>
            <a:r>
              <a:rPr lang="en-US" sz="1400" dirty="0" err="1">
                <a:solidFill>
                  <a:schemeClr val="tx2"/>
                </a:solidFill>
                <a:sym typeface="Wingdings" panose="05000000000000000000" pitchFamily="2" charset="2"/>
              </a:rPr>
              <a:t>LammH</a:t>
            </a:r>
            <a:r>
              <a:rPr lang="en-US" sz="1400" dirty="0">
                <a:solidFill>
                  <a:schemeClr val="tx2"/>
                </a:solidFill>
                <a:sym typeface="Wingdings" panose="05000000000000000000" pitchFamily="2" charset="2"/>
              </a:rPr>
              <a:t>-ice</a:t>
            </a:r>
            <a:endParaRPr lang="en-US" sz="1700" dirty="0"/>
          </a:p>
        </p:txBody>
      </p:sp>
      <p:sp>
        <p:nvSpPr>
          <p:cNvPr id="20" name="Text 18"/>
          <p:cNvSpPr txBox="1"/>
          <p:nvPr/>
        </p:nvSpPr>
        <p:spPr>
          <a:xfrm>
            <a:off x="1298844" y="5534435"/>
            <a:ext cx="10362895" cy="685800"/>
          </a:xfrm>
          <a:prstGeom prst="rect">
            <a:avLst/>
          </a:prstGeom>
          <a:noFill/>
          <a:ln/>
        </p:spPr>
        <p:txBody>
          <a:bodyPr wrap="square" rtlCol="0" anchor="ctr"/>
          <a:lstStyle/>
          <a:p>
            <a:pPr marL="0" indent="0">
              <a:buNone/>
            </a:pPr>
            <a:r>
              <a:rPr lang="en-US" sz="1700" b="1" dirty="0">
                <a:solidFill>
                  <a:srgbClr val="000000"/>
                </a:solidFill>
              </a:rPr>
              <a:t>Delivery</a:t>
            </a:r>
            <a:endParaRPr lang="en-US" sz="1700" dirty="0"/>
          </a:p>
          <a:p>
            <a:pPr marL="0" indent="0">
              <a:buNone/>
            </a:pPr>
            <a:r>
              <a:rPr lang="en-US" sz="1400" dirty="0">
                <a:solidFill>
                  <a:schemeClr val="tx2"/>
                </a:solidFill>
              </a:rPr>
              <a:t>CSV + NetCDF per outlet </a:t>
            </a:r>
            <a:r>
              <a:rPr lang="en-US" sz="1400" dirty="0">
                <a:solidFill>
                  <a:schemeClr val="tx2"/>
                </a:solidFill>
                <a:sym typeface="Wingdings" panose="05000000000000000000" pitchFamily="2" charset="2"/>
              </a:rPr>
              <a:t>--&gt;</a:t>
            </a:r>
            <a:r>
              <a:rPr lang="en-US" sz="1400" dirty="0">
                <a:solidFill>
                  <a:schemeClr val="tx2"/>
                </a:solidFill>
              </a:rPr>
              <a:t> should I stated uncertainty</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p:nvPr>
        </p:nvSpPr>
        <p:spPr>
          <a:prstGeom prst="rect">
            <a:avLst/>
          </a:prstGeom>
          <a:noFill/>
          <a:ln/>
        </p:spPr>
        <p:txBody>
          <a:bodyPr wrap="square" rtlCol="0" anchor="ctr"/>
          <a:lstStyle/>
          <a:p>
            <a:pPr marL="0" indent="0">
              <a:buNone/>
            </a:pPr>
            <a:r>
              <a:rPr lang="en-US" sz="3000" b="1" dirty="0">
                <a:solidFill>
                  <a:schemeClr val="tx1"/>
                </a:solidFill>
              </a:rPr>
              <a:t>Sources</a:t>
            </a:r>
            <a:endParaRPr lang="en-US" sz="3000" dirty="0"/>
          </a:p>
        </p:txBody>
      </p:sp>
      <p:sp>
        <p:nvSpPr>
          <p:cNvPr id="25" name="Slide Number Placeholder 0"/>
          <p:cNvSpPr>
            <a:spLocks noGrp="1"/>
          </p:cNvSpPr>
          <p:nvPr>
            <p:ph type="sldNum" sz="quarter" idx="4294967295"/>
          </p:nvPr>
        </p:nvSpPr>
        <p:spPr>
          <a:xfrm>
            <a:off x="11185855" y="6446520"/>
            <a:ext cx="54864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2"/>
                </a:solidFill>
              </a:defRPr>
            </a:lvl1pPr>
          </a:lstStyle>
          <a:p>
            <a:pPr algn="r"/>
            <a:fld id="{F7021451-1387-4CA6-816F-3879F97B5CBC}" type="slidenum">
              <a:rPr lang="en-US" b="0"/>
              <a:t>21</a:t>
            </a:fld>
            <a:endParaRPr lang="en-US"/>
          </a:p>
        </p:txBody>
      </p:sp>
      <p:sp>
        <p:nvSpPr>
          <p:cNvPr id="3" name="Text 1"/>
          <p:cNvSpPr txBox="1"/>
          <p:nvPr/>
        </p:nvSpPr>
        <p:spPr>
          <a:xfrm>
            <a:off x="548640" y="1280160"/>
            <a:ext cx="11094415" cy="5212080"/>
          </a:xfrm>
          <a:prstGeom prst="rect">
            <a:avLst/>
          </a:prstGeom>
          <a:noFill/>
          <a:ln/>
        </p:spPr>
        <p:txBody>
          <a:bodyPr wrap="square" lIns="635" tIns="635" rIns="635" bIns="635" rtlCol="0" anchor="t"/>
          <a:lstStyle/>
          <a:p>
            <a:pPr marL="228600" indent="-228600">
              <a:spcAft>
                <a:spcPts val="600"/>
              </a:spcAft>
              <a:buSzPct val="100000"/>
              <a:buChar char="•"/>
            </a:pPr>
            <a:r>
              <a:rPr lang="en-US" sz="1400" dirty="0">
                <a:solidFill>
                  <a:schemeClr val="tx1"/>
                </a:solidFill>
                <a:latin typeface="Calibri" pitchFamily="34" charset="0"/>
                <a:ea typeface="Calibri" pitchFamily="34" charset="-122"/>
                <a:cs typeface="Calibri" pitchFamily="34" charset="-120"/>
              </a:rPr>
              <a:t>CARRA: Arctic regional reanalysis daily and monthly data (reanalysis-carra-means), C3S/CDS, doi:10.24381/43a81317; single levels: doi:10.24381/cds.713858f6</a:t>
            </a:r>
            <a:endParaRPr lang="en-US" sz="1400" dirty="0"/>
          </a:p>
          <a:p>
            <a:pPr marL="228600" indent="-228600">
              <a:spcAft>
                <a:spcPts val="600"/>
              </a:spcAft>
              <a:buSzPct val="100000"/>
              <a:buChar char="•"/>
            </a:pPr>
            <a:r>
              <a:rPr lang="en-US" sz="1400" dirty="0">
                <a:solidFill>
                  <a:schemeClr val="tx1"/>
                </a:solidFill>
                <a:latin typeface="Calibri" pitchFamily="34" charset="0"/>
                <a:ea typeface="Calibri" pitchFamily="34" charset="-122"/>
                <a:cs typeface="Calibri" pitchFamily="34" charset="-120"/>
              </a:rPr>
              <a:t>Einarsson, B. &amp; Jónsdóttir, J. F.: Runoff modelling in Iceland with the hydrological model WaSiM. Icelandic Met Office report (vedur.is)</a:t>
            </a:r>
            <a:endParaRPr lang="en-US" sz="1400" dirty="0"/>
          </a:p>
          <a:p>
            <a:pPr marL="228600" indent="-228600">
              <a:spcAft>
                <a:spcPts val="600"/>
              </a:spcAft>
              <a:buSzPct val="100000"/>
              <a:buChar char="•"/>
            </a:pPr>
            <a:r>
              <a:rPr lang="en-US" sz="1400" dirty="0">
                <a:solidFill>
                  <a:schemeClr val="tx1"/>
                </a:solidFill>
                <a:latin typeface="Calibri" pitchFamily="34" charset="0"/>
                <a:ea typeface="Calibri" pitchFamily="34" charset="-122"/>
                <a:cs typeface="Calibri" pitchFamily="34" charset="-120"/>
              </a:rPr>
              <a:t>Gupta, H. V., Kling, H., Yilmaz, K. K., Martinez, G. F. (2009): J. Hydrol. 377, 80–91 (KGE)</a:t>
            </a:r>
            <a:endParaRPr lang="en-US" sz="1400" dirty="0"/>
          </a:p>
          <a:p>
            <a:pPr marL="228600" indent="-228600">
              <a:spcAft>
                <a:spcPts val="600"/>
              </a:spcAft>
              <a:buSzPct val="100000"/>
              <a:buChar char="•"/>
            </a:pPr>
            <a:r>
              <a:rPr lang="en-US" sz="1400" dirty="0">
                <a:solidFill>
                  <a:schemeClr val="tx1"/>
                </a:solidFill>
                <a:latin typeface="Calibri" pitchFamily="34" charset="0"/>
                <a:ea typeface="Calibri" pitchFamily="34" charset="-122"/>
                <a:cs typeface="Calibri" pitchFamily="34" charset="-120"/>
              </a:rPr>
              <a:t>Knoben, W. J. M., Freer, J. E., Woods, R. A. (2019): HESS 23, 4323–4331</a:t>
            </a:r>
            <a:endParaRPr lang="en-US" sz="1400" dirty="0"/>
          </a:p>
          <a:p>
            <a:pPr marL="228600" indent="-228600">
              <a:spcAft>
                <a:spcPts val="600"/>
              </a:spcAft>
              <a:buSzPct val="100000"/>
              <a:buChar char="•"/>
            </a:pPr>
            <a:r>
              <a:rPr lang="en-US" sz="1400" dirty="0">
                <a:solidFill>
                  <a:schemeClr val="tx1"/>
                </a:solidFill>
                <a:latin typeface="Calibri" pitchFamily="34" charset="0"/>
                <a:ea typeface="Calibri" pitchFamily="34" charset="-122"/>
                <a:cs typeface="Calibri" pitchFamily="34" charset="-120"/>
              </a:rPr>
              <a:t>Moriasi, D. N. et al. (2007): Trans. ASABE 50(3), 885–900</a:t>
            </a:r>
            <a:endParaRPr lang="en-US" sz="1400" dirty="0"/>
          </a:p>
          <a:p>
            <a:pPr marL="228600" indent="-228600">
              <a:spcAft>
                <a:spcPts val="600"/>
              </a:spcAft>
              <a:buSzPct val="100000"/>
              <a:buChar char="•"/>
            </a:pPr>
            <a:r>
              <a:rPr lang="en-US" sz="1400" dirty="0">
                <a:solidFill>
                  <a:schemeClr val="tx1"/>
                </a:solidFill>
                <a:latin typeface="Calibri" pitchFamily="34" charset="0"/>
                <a:ea typeface="Calibri" pitchFamily="34" charset="-122"/>
                <a:cs typeface="Calibri" pitchFamily="34" charset="-120"/>
              </a:rPr>
              <a:t>Nash, J. E. &amp; Sutcliffe, J. V. (1970): J. Hydrol. 10(3), 282–290 (NSE)</a:t>
            </a:r>
            <a:endParaRPr lang="en-US" sz="1400" dirty="0"/>
          </a:p>
          <a:p>
            <a:pPr marL="228600" indent="-228600">
              <a:spcAft>
                <a:spcPts val="600"/>
              </a:spcAft>
              <a:buSzPct val="100000"/>
              <a:buChar char="•"/>
            </a:pPr>
            <a:r>
              <a:rPr lang="en-US" sz="1400" dirty="0">
                <a:solidFill>
                  <a:schemeClr val="tx1"/>
                </a:solidFill>
                <a:latin typeface="Calibri" pitchFamily="34" charset="0"/>
                <a:ea typeface="Calibri" pitchFamily="34" charset="-122"/>
                <a:cs typeface="Calibri" pitchFamily="34" charset="-120"/>
              </a:rPr>
              <a:t>Vogel, R. M. &amp; Kroll, C. N. (1996): Water Resour. Manage. 10, 303–320 (recession constants)</a:t>
            </a:r>
            <a:endParaRPr lang="en-US" sz="1400" dirty="0"/>
          </a:p>
          <a:p>
            <a:pPr marL="228600" indent="-228600">
              <a:spcAft>
                <a:spcPts val="600"/>
              </a:spcAft>
              <a:buSzPct val="100000"/>
              <a:buChar char="•"/>
            </a:pPr>
            <a:r>
              <a:rPr lang="en-US" sz="1400" dirty="0">
                <a:solidFill>
                  <a:schemeClr val="tx1"/>
                </a:solidFill>
                <a:latin typeface="Calibri" pitchFamily="34" charset="0"/>
                <a:ea typeface="Calibri" pitchFamily="34" charset="-122"/>
                <a:cs typeface="Calibri" pitchFamily="34" charset="-120"/>
              </a:rPr>
              <a:t>Hock, R. (2003): J. Hydrol. 282, 104–115; Jóhannesson, T. et al. (1995): J. Glaciol. 41(138), 345–358 (degree-day models)</a:t>
            </a:r>
            <a:endParaRPr lang="en-US" sz="1400" dirty="0"/>
          </a:p>
          <a:p>
            <a:pPr marL="228600" indent="-228600">
              <a:spcAft>
                <a:spcPts val="600"/>
              </a:spcAft>
              <a:buSzPct val="100000"/>
              <a:buChar char="•"/>
            </a:pPr>
            <a:r>
              <a:rPr lang="en-US" sz="1400" dirty="0">
                <a:solidFill>
                  <a:schemeClr val="tx1"/>
                </a:solidFill>
                <a:latin typeface="Calibri" pitchFamily="34" charset="0"/>
                <a:ea typeface="Calibri" pitchFamily="34" charset="-122"/>
                <a:cs typeface="Calibri" pitchFamily="34" charset="-120"/>
              </a:rPr>
              <a:t>Wright, N. et al. (2025): ISPRS J. Photogramm. Remote Sens. 227, 714–732 (OmniWaterMask)</a:t>
            </a:r>
            <a:endParaRPr lang="en-US" sz="1400" dirty="0"/>
          </a:p>
          <a:p>
            <a:pPr marL="228600" indent="-228600">
              <a:spcAft>
                <a:spcPts val="600"/>
              </a:spcAft>
              <a:buSzPct val="100000"/>
              <a:buChar char="•"/>
            </a:pPr>
            <a:r>
              <a:rPr lang="en-US" sz="1400" dirty="0">
                <a:solidFill>
                  <a:schemeClr val="tx1"/>
                </a:solidFill>
                <a:latin typeface="Calibri" pitchFamily="34" charset="0"/>
                <a:ea typeface="Calibri" pitchFamily="34" charset="-122"/>
                <a:cs typeface="Calibri" pitchFamily="34" charset="-120"/>
              </a:rPr>
              <a:t>Helgason, H. B. &amp; Nijssen, B. (2024): LamaH-Ice, Earth Syst. Sci. Data 16, 2741–2771</a:t>
            </a:r>
            <a:endParaRPr lang="en-US" sz="1400" dirty="0"/>
          </a:p>
          <a:p>
            <a:pPr marL="228600" indent="-228600">
              <a:spcAft>
                <a:spcPts val="600"/>
              </a:spcAft>
              <a:buSzPct val="100000"/>
              <a:buChar char="•"/>
            </a:pPr>
            <a:r>
              <a:rPr lang="en-US" sz="1400" dirty="0">
                <a:solidFill>
                  <a:schemeClr val="tx1"/>
                </a:solidFill>
                <a:latin typeface="Calibri" pitchFamily="34" charset="0"/>
                <a:ea typeface="Calibri" pitchFamily="34" charset="-122"/>
                <a:cs typeface="Calibri" pitchFamily="34" charset="-120"/>
              </a:rPr>
              <a:t>EEA / Copernicus: EU-Hydro v1.3 Iceland and drainage network (iceland_eudem2_basins); VÍ WFD layers (vatnasvið, river water bodies)</a:t>
            </a:r>
            <a:endParaRPr lang="en-US" sz="1400" dirty="0"/>
          </a:p>
        </p:txBody>
      </p:sp>
    </p:spTree>
  </p:cSld>
  <p:clrMapOvr>
    <a:masterClrMapping/>
  </p:clrMapOvr>
</p:sld>
</file>

<file path=ppt/theme/theme1.xml><?xml version="1.0" encoding="utf-8"?>
<a:theme xmlns:a="http://schemas.openxmlformats.org/drawingml/2006/main" name="Flower">
  <a:themeElements>
    <a:clrScheme name="2024-10-22 Náttúrufræðistofnun 01">
      <a:dk1>
        <a:srgbClr val="545454"/>
      </a:dk1>
      <a:lt1>
        <a:srgbClr val="FFFFFF"/>
      </a:lt1>
      <a:dk2>
        <a:srgbClr val="545454"/>
      </a:dk2>
      <a:lt2>
        <a:srgbClr val="FEFFFF"/>
      </a:lt2>
      <a:accent1>
        <a:srgbClr val="AC9F2C"/>
      </a:accent1>
      <a:accent2>
        <a:srgbClr val="DD5E73"/>
      </a:accent2>
      <a:accent3>
        <a:srgbClr val="28B8BF"/>
      </a:accent3>
      <a:accent4>
        <a:srgbClr val="EDB22C"/>
      </a:accent4>
      <a:accent5>
        <a:srgbClr val="874112"/>
      </a:accent5>
      <a:accent6>
        <a:srgbClr val="00738E"/>
      </a:accent6>
      <a:hlink>
        <a:srgbClr val="DD5E73"/>
      </a:hlink>
      <a:folHlink>
        <a:srgbClr val="FFC6BB"/>
      </a:folHlink>
    </a:clrScheme>
    <a:fontScheme name="Source Sans Pro">
      <a:majorFont>
        <a:latin typeface="Source Sans Pro" panose="020B0604020202020204"/>
        <a:ea typeface=""/>
        <a:cs typeface=""/>
        <a:font script="Jpan" typeface="ＭＳ Ｐゴシック"/>
        <a:font script="Hang" typeface="굴림"/>
        <a:font script="Hans" typeface="黑体"/>
        <a:font script="Hant" typeface="微軟正黑體"/>
        <a:font script="Arab" typeface="Source Sans Pro"/>
        <a:font script="Hebr" typeface="Source Sans Pro"/>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Source Sans Pro"/>
        <a:font script="Uigh" typeface="Microsoft Uighur"/>
        <a:font script="Geor" typeface="Sylfaen"/>
      </a:majorFont>
      <a:minorFont>
        <a:latin typeface="Source Sans Pro" panose="020B0604020202020204"/>
        <a:ea typeface=""/>
        <a:cs typeface=""/>
        <a:font script="Jpan" typeface="ＭＳ Ｐゴシック"/>
        <a:font script="Hang" typeface="굴림"/>
        <a:font script="Hans" typeface="黑体"/>
        <a:font script="Hant" typeface="微軟正黑體"/>
        <a:font script="Arab" typeface="Source Sans Pro"/>
        <a:font script="Hebr" typeface="Source Sans Pro"/>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Source Sans Pro"/>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ATT-fyrirlestur-an-aukatakna" id="{404587A0-6B23-4055-85E6-5FD786E648D0}" vid="{3631DBB1-280F-4C05-8166-5A461844C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0f1756b-38e9-4917-bf0d-011069b33bbc">
      <Terms xmlns="http://schemas.microsoft.com/office/infopath/2007/PartnerControls"/>
    </lcf76f155ced4ddcb4097134ff3c332f>
    <TaxCatchAll xmlns="ba481757-0615-418b-83ce-d43042b524d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EF750A2524FDE4A98888BD1E465F45E" ma:contentTypeVersion="10" ma:contentTypeDescription="Create a new document." ma:contentTypeScope="" ma:versionID="05d83a74149c7fb10f9748b2646dfca7">
  <xsd:schema xmlns:xsd="http://www.w3.org/2001/XMLSchema" xmlns:xs="http://www.w3.org/2001/XMLSchema" xmlns:p="http://schemas.microsoft.com/office/2006/metadata/properties" xmlns:ns2="70f1756b-38e9-4917-bf0d-011069b33bbc" xmlns:ns3="ba481757-0615-418b-83ce-d43042b524de" targetNamespace="http://schemas.microsoft.com/office/2006/metadata/properties" ma:root="true" ma:fieldsID="0655c4715e5925191acf021d4a734022" ns2:_="" ns3:_="">
    <xsd:import namespace="70f1756b-38e9-4917-bf0d-011069b33bbc"/>
    <xsd:import namespace="ba481757-0615-418b-83ce-d43042b524d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f1756b-38e9-4917-bf0d-011069b33b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4970455-bdf1-4299-8c3c-b3ce243de74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481757-0615-418b-83ce-d43042b524d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fb19606-c38c-42d4-9eeb-9c832a643f23}" ma:internalName="TaxCatchAll" ma:showField="CatchAllData" ma:web="ba481757-0615-418b-83ce-d43042b524d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0BE7D9-E644-4448-AEB4-09DA1A68C917}">
  <ds:schemaRefs>
    <ds:schemaRef ds:uri="http://schemas.microsoft.com/sharepoint/v3/contenttype/forms"/>
  </ds:schemaRefs>
</ds:datastoreItem>
</file>

<file path=customXml/itemProps2.xml><?xml version="1.0" encoding="utf-8"?>
<ds:datastoreItem xmlns:ds="http://schemas.openxmlformats.org/officeDocument/2006/customXml" ds:itemID="{6767BFF4-F091-4681-9068-A7A83522A585}">
  <ds:schemaRefs>
    <ds:schemaRef ds:uri="http://purl.org/dc/dcmitype/"/>
    <ds:schemaRef ds:uri="http://schemas.microsoft.com/office/2006/documentManagement/types"/>
    <ds:schemaRef ds:uri="http://purl.org/dc/terms/"/>
    <ds:schemaRef ds:uri="ba481757-0615-418b-83ce-d43042b524de"/>
    <ds:schemaRef ds:uri="http://schemas.openxmlformats.org/package/2006/metadata/core-properties"/>
    <ds:schemaRef ds:uri="http://www.w3.org/XML/1998/namespace"/>
    <ds:schemaRef ds:uri="70f1756b-38e9-4917-bf0d-011069b33bbc"/>
    <ds:schemaRef ds:uri="http://schemas.microsoft.com/office/infopath/2007/PartnerControls"/>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99D2B6C6-F4A0-4369-A278-379EC1ED3B7E}">
  <ds:schemaRefs>
    <ds:schemaRef ds:uri="70f1756b-38e9-4917-bf0d-011069b33bbc"/>
    <ds:schemaRef ds:uri="ba481757-0615-418b-83ce-d43042b524d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NATT-fyrirlestur-an-aukatakna</Template>
  <TotalTime>602</TotalTime>
  <Words>4940</Words>
  <Application>Microsoft Office PowerPoint</Application>
  <PresentationFormat>Widescreen</PresentationFormat>
  <Paragraphs>375</Paragraphs>
  <Slides>21</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Arial</vt:lpstr>
      <vt:lpstr>Calibri</vt:lpstr>
      <vt:lpstr>Source Sans Pro</vt:lpstr>
      <vt:lpstr>Source Sans Pro SemiBold</vt:lpstr>
      <vt:lpstr>Wingdings</vt:lpstr>
      <vt:lpstr>Flower</vt:lpstr>
      <vt:lpstr>River discharge to the sea for the whole of Iceland</vt:lpstr>
      <vt:lpstr>The Task</vt:lpstr>
      <vt:lpstr>Data - Copernicus Arctic Regional Reanalysis (C3S)</vt:lpstr>
      <vt:lpstr>Processing chain</vt:lpstr>
      <vt:lpstr>Runoff calculation methods</vt:lpstr>
      <vt:lpstr>Routing: why it is needed and what k means</vt:lpstr>
      <vt:lpstr>Test area: Ísafjarðardjúp (Westfjords)</vt:lpstr>
      <vt:lpstr>Results 2023</vt:lpstr>
      <vt:lpstr>Daily discharge 2023: V038 Þverá</vt:lpstr>
      <vt:lpstr>Daily discharge 2023: V448 Fjarðará</vt:lpstr>
      <vt:lpstr>Seasonal pattern: monthly means 2023</vt:lpstr>
      <vt:lpstr>Which method? Fit, data and computation</vt:lpstr>
      <vt:lpstr>CARRA runoff over the whole of Iceland, 2023</vt:lpstr>
      <vt:lpstr>Whole of Iceland, version 0: catchments and outlets</vt:lpstr>
      <vt:lpstr>First result for the whole of Iceland: Method A, 2023</vt:lpstr>
      <vt:lpstr>Third gauge outside the test area: V148 Fossá (East Iceland)</vt:lpstr>
      <vt:lpstr>Catchment layers compared in the test area</vt:lpstr>
      <vt:lpstr>Options for the country-wide catchment layer</vt:lpstr>
      <vt:lpstr>New hydrography basis: water mask by Ragnar (VÍ, Glóð)??</vt:lpstr>
      <vt:lpstr>Plan: from the test area to the whole of Iceland</vt:lpstr>
      <vt:lpstr>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María Harðardóttir - NATT</dc:creator>
  <cp:lastModifiedBy>Michaela Hrabalíková - NATT</cp:lastModifiedBy>
  <cp:revision>7</cp:revision>
  <dcterms:created xsi:type="dcterms:W3CDTF">2026-02-10T10:49:35Z</dcterms:created>
  <dcterms:modified xsi:type="dcterms:W3CDTF">2026-10-14T16:23:18Z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0x0101000EF750A2524FDE4A98888BD1E465F45E</vt:lpwstr>
  </property>
  <property fmtid="{D5CDD505-2E9C-101B-9397-08002B2CF9AE}" pid="3" name="MediaServiceImageTags">
    <vt:lpwstr/>
  </property>
</Properties>
</file>