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F51B8EDF-6621-4627-AE73-EE9C82403E28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prstGeom prst="rect">
            <a:avLst/>
          </a:prstGeom>
        </p:spPr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67" name="CustomShape 3"/>
          <p:cNvSpPr/>
          <p:nvPr/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fld id="{27A5978A-0FB6-4A9E-A278-520D90B0AA1B}" type="slidenum">
              <a:rPr lang="is-IS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prstGeom prst="rect">
            <a:avLst/>
          </a:prstGeom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840" cy="4525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70" name="CustomShape 3"/>
          <p:cNvSpPr/>
          <p:nvPr/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09A01EB8-C2AF-4F7F-B9A3-81E60D7C0ADC}" type="slidenum">
              <a:rPr lang="is-IS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2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loftmyndasja.lmi.is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6" descr="A aerial view of a mountain&#10;&#10;Description automatically generated"/>
          <p:cNvPicPr/>
          <p:nvPr/>
        </p:nvPicPr>
        <p:blipFill>
          <a:blip r:embed="rId3"/>
          <a:stretch/>
        </p:blipFill>
        <p:spPr>
          <a:xfrm>
            <a:off x="72000" y="997200"/>
            <a:ext cx="5212080" cy="5236920"/>
          </a:xfrm>
          <a:prstGeom prst="rect">
            <a:avLst/>
          </a:prstGeom>
          <a:ln>
            <a:noFill/>
          </a:ln>
        </p:spPr>
      </p:pic>
      <p:pic>
        <p:nvPicPr>
          <p:cNvPr id="83" name="Picture 82"/>
          <p:cNvPicPr/>
          <p:nvPr/>
        </p:nvPicPr>
        <p:blipFill>
          <a:blip r:embed="rId4"/>
          <a:stretch/>
        </p:blipFill>
        <p:spPr>
          <a:xfrm>
            <a:off x="5329800" y="966960"/>
            <a:ext cx="6780960" cy="526464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0" y="0"/>
            <a:ext cx="12192120" cy="981360"/>
          </a:xfrm>
          <a:prstGeom prst="rect">
            <a:avLst/>
          </a:prstGeom>
          <a:solidFill>
            <a:srgbClr val="CCCCCC">
              <a:alpha val="6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8000"/>
          </a:bodyPr>
          <a:lstStyle/>
          <a:p>
            <a:pPr algn="ctr">
              <a:lnSpc>
                <a:spcPct val="90000"/>
              </a:lnSpc>
            </a:pPr>
            <a:r>
              <a:rPr lang="en-US" sz="4800" b="0" strike="noStrike" spc="-1" dirty="0">
                <a:solidFill>
                  <a:srgbClr val="000000"/>
                </a:solidFill>
                <a:latin typeface="Calibri"/>
              </a:rPr>
              <a:t>Unleashing the archive of aerial photographs of Iceland</a:t>
            </a:r>
            <a:endParaRPr lang="en-US" sz="4800" b="0" strike="noStrike" spc="-1" dirty="0">
              <a:latin typeface="Calibri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0" y="6087600"/>
            <a:ext cx="12192120" cy="73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Joaquín M.C. Belart, Sydney </a:t>
            </a:r>
            <a:r>
              <a:rPr lang="en-US" sz="18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Gunnarson</a:t>
            </a: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Etienne Berthier, Amaury </a:t>
            </a:r>
            <a:r>
              <a:rPr lang="en-US" sz="18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Dehecq</a:t>
            </a: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</a:t>
            </a:r>
            <a:endParaRPr lang="en-US" sz="1800" b="0" i="1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lang="en-US" sz="18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Tómas</a:t>
            </a: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Jóhannesson</a:t>
            </a: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US" sz="18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Hrafnhildur</a:t>
            </a: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Hannesdóttir</a:t>
            </a: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Kieran Baxter</a:t>
            </a:r>
            <a:endParaRPr lang="en-US" sz="1800" b="0" i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CustomShape 3"/>
          <p:cNvSpPr/>
          <p:nvPr/>
        </p:nvSpPr>
        <p:spPr>
          <a:xfrm>
            <a:off x="33120" y="5907600"/>
            <a:ext cx="2505960" cy="32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b="0" i="1" strike="noStrike" spc="-1" dirty="0" err="1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Múlajökull</a:t>
            </a:r>
            <a:r>
              <a:rPr lang="en-GB" b="0" i="1" strike="noStrike" spc="-1" dirty="0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(1945)</a:t>
            </a:r>
            <a:endParaRPr lang="en-US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87" name="CustomShape 4"/>
          <p:cNvSpPr/>
          <p:nvPr/>
        </p:nvSpPr>
        <p:spPr>
          <a:xfrm>
            <a:off x="6863136" y="5907600"/>
            <a:ext cx="5434545" cy="32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GB" b="0" i="1" strike="noStrike" spc="-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Ágúst</a:t>
            </a:r>
            <a:r>
              <a:rPr lang="en-GB" b="0" i="1" strike="noStrike" spc="-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</a:t>
            </a:r>
            <a:r>
              <a:rPr lang="en-GB" b="0" i="1" strike="noStrike" spc="-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Boðvarsson</a:t>
            </a:r>
            <a:r>
              <a:rPr lang="en-GB" b="0" i="1" strike="noStrike" spc="-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(pioneer Icelandic photogrammetrist)</a:t>
            </a:r>
            <a:endParaRPr lang="en-US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3" name="Picture 2" descr="A blue and yellow map with white text&#10;&#10;Description automatically generated">
            <a:extLst>
              <a:ext uri="{FF2B5EF4-FFF2-40B4-BE49-F238E27FC236}">
                <a16:creationId xmlns:a16="http://schemas.microsoft.com/office/drawing/2014/main" id="{235852E9-812A-9526-3567-1348C2FEB6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88"/>
          <a:stretch/>
        </p:blipFill>
        <p:spPr>
          <a:xfrm>
            <a:off x="10880200" y="1016174"/>
            <a:ext cx="1230560" cy="9813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0" y="133920"/>
            <a:ext cx="4884840" cy="63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200" b="0" strike="noStrike" spc="-1" dirty="0">
                <a:solidFill>
                  <a:srgbClr val="000000"/>
                </a:solidFill>
                <a:latin typeface="Calibri Light"/>
              </a:rPr>
              <a:t>From 1945 to 2000</a:t>
            </a:r>
            <a:endParaRPr lang="en-US" sz="3200" b="0" strike="noStrike" spc="-1" dirty="0">
              <a:latin typeface="Arial"/>
            </a:endParaRPr>
          </a:p>
        </p:txBody>
      </p:sp>
      <p:pic>
        <p:nvPicPr>
          <p:cNvPr id="89" name="Picture 4" descr="A aerial view of a mountain range&#10;&#10;Description automatically generated"/>
          <p:cNvPicPr/>
          <p:nvPr/>
        </p:nvPicPr>
        <p:blipFill>
          <a:blip r:embed="rId3"/>
          <a:stretch/>
        </p:blipFill>
        <p:spPr>
          <a:xfrm>
            <a:off x="4878720" y="3600"/>
            <a:ext cx="3576600" cy="3406320"/>
          </a:xfrm>
          <a:prstGeom prst="rect">
            <a:avLst/>
          </a:prstGeom>
          <a:ln>
            <a:noFill/>
          </a:ln>
        </p:spPr>
      </p:pic>
      <p:pic>
        <p:nvPicPr>
          <p:cNvPr id="90" name="Picture 7" descr="A map of iceland with arrows&#10;&#10;Description automatically generated"/>
          <p:cNvPicPr/>
          <p:nvPr/>
        </p:nvPicPr>
        <p:blipFill>
          <a:blip r:embed="rId4"/>
          <a:stretch/>
        </p:blipFill>
        <p:spPr>
          <a:xfrm>
            <a:off x="36720" y="2958840"/>
            <a:ext cx="4753800" cy="3453120"/>
          </a:xfrm>
          <a:prstGeom prst="rect">
            <a:avLst/>
          </a:prstGeom>
          <a:ln>
            <a:noFill/>
          </a:ln>
        </p:spPr>
      </p:pic>
      <p:pic>
        <p:nvPicPr>
          <p:cNvPr id="91" name="Picture 6" descr="A satellite image of a mountain range&#10;&#10;Description automatically generated"/>
          <p:cNvPicPr/>
          <p:nvPr/>
        </p:nvPicPr>
        <p:blipFill>
          <a:blip r:embed="rId5"/>
          <a:stretch/>
        </p:blipFill>
        <p:spPr>
          <a:xfrm>
            <a:off x="8464320" y="6480"/>
            <a:ext cx="3712320" cy="3400200"/>
          </a:xfrm>
          <a:prstGeom prst="rect">
            <a:avLst/>
          </a:prstGeom>
          <a:ln>
            <a:noFill/>
          </a:ln>
        </p:spPr>
      </p:pic>
      <p:pic>
        <p:nvPicPr>
          <p:cNvPr id="92" name="Picture 9" descr="An island in the water&#10;&#10;Description automatically generated"/>
          <p:cNvPicPr/>
          <p:nvPr/>
        </p:nvPicPr>
        <p:blipFill>
          <a:blip r:embed="rId6"/>
          <a:stretch/>
        </p:blipFill>
        <p:spPr>
          <a:xfrm>
            <a:off x="8462520" y="3416400"/>
            <a:ext cx="3725640" cy="3438720"/>
          </a:xfrm>
          <a:prstGeom prst="rect">
            <a:avLst/>
          </a:prstGeom>
          <a:ln>
            <a:noFill/>
          </a:ln>
        </p:spPr>
      </p:pic>
      <p:pic>
        <p:nvPicPr>
          <p:cNvPr id="93" name="Picture 2" descr="A black and white photo of a mountain range&#10;&#10;Description automatically generated"/>
          <p:cNvPicPr/>
          <p:nvPr/>
        </p:nvPicPr>
        <p:blipFill>
          <a:blip r:embed="rId7"/>
          <a:srcRect t="1620" r="251" b="-211"/>
          <a:stretch/>
        </p:blipFill>
        <p:spPr>
          <a:xfrm>
            <a:off x="4878720" y="3426120"/>
            <a:ext cx="3582000" cy="3426840"/>
          </a:xfrm>
          <a:prstGeom prst="rect">
            <a:avLst/>
          </a:prstGeom>
          <a:ln>
            <a:noFill/>
          </a:ln>
        </p:spPr>
      </p:pic>
      <p:sp>
        <p:nvSpPr>
          <p:cNvPr id="94" name="CustomShape 2"/>
          <p:cNvSpPr/>
          <p:nvPr/>
        </p:nvSpPr>
        <p:spPr>
          <a:xfrm>
            <a:off x="380145" y="6348240"/>
            <a:ext cx="3876136" cy="37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GB" b="0" i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Flightlines American Surveys 1956-1961</a:t>
            </a:r>
            <a:endParaRPr lang="en-US" b="0" strike="noStrike" spc="-1" dirty="0">
              <a:latin typeface="Arial"/>
            </a:endParaRPr>
          </a:p>
        </p:txBody>
      </p:sp>
      <p:sp>
        <p:nvSpPr>
          <p:cNvPr id="95" name="CustomShape 3"/>
          <p:cNvSpPr/>
          <p:nvPr/>
        </p:nvSpPr>
        <p:spPr>
          <a:xfrm>
            <a:off x="146880" y="884160"/>
            <a:ext cx="4609800" cy="47520"/>
          </a:xfrm>
          <a:prstGeom prst="rect">
            <a:avLst/>
          </a:prstGeom>
          <a:solidFill>
            <a:srgbClr val="ED7D3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96" name="CustomShape 4"/>
          <p:cNvSpPr/>
          <p:nvPr/>
        </p:nvSpPr>
        <p:spPr>
          <a:xfrm>
            <a:off x="289440" y="1319040"/>
            <a:ext cx="4338000" cy="187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140,000 frames (films)</a:t>
            </a:r>
            <a:endParaRPr lang="en-US" sz="2000" b="0" strike="noStrike" spc="-1" dirty="0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12x12 cm, 18x18 cm, 23x23 cm</a:t>
            </a:r>
            <a:endParaRPr lang="en-US" sz="2000" b="0" strike="noStrike" spc="-1" dirty="0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128,735 frames scanned</a:t>
            </a:r>
            <a:endParaRPr lang="en-US" sz="2000" b="0" strike="noStrike" spc="-1" dirty="0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16Tb of raw images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9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98" name="CustomShape 6"/>
          <p:cNvSpPr/>
          <p:nvPr/>
        </p:nvSpPr>
        <p:spPr>
          <a:xfrm>
            <a:off x="10239156" y="3061440"/>
            <a:ext cx="1924495" cy="37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90000"/>
              </a:lnSpc>
            </a:pPr>
            <a:r>
              <a:rPr lang="en-GB" b="0" i="1" strike="noStrike" spc="-1" dirty="0" err="1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Dingjujökull</a:t>
            </a:r>
            <a:r>
              <a:rPr lang="en-GB" b="0" i="1" strike="noStrike" spc="-1" dirty="0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(1960)</a:t>
            </a:r>
            <a:endParaRPr lang="en-US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99" name="CustomShape 7"/>
          <p:cNvSpPr/>
          <p:nvPr/>
        </p:nvSpPr>
        <p:spPr>
          <a:xfrm>
            <a:off x="6578368" y="6441174"/>
            <a:ext cx="1905480" cy="32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90000"/>
              </a:lnSpc>
            </a:pPr>
            <a:r>
              <a:rPr lang="en-GB" i="1" spc="-1" dirty="0" err="1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Grímsvötn</a:t>
            </a:r>
            <a:r>
              <a:rPr lang="en-GB" i="1" spc="-1" dirty="0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(1972)</a:t>
            </a:r>
            <a:endParaRPr lang="en-US" i="1" spc="-1" dirty="0">
              <a:solidFill>
                <a:srgbClr val="EEEEE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DejaVu Sans"/>
            </a:endParaRPr>
          </a:p>
        </p:txBody>
      </p:sp>
      <p:sp>
        <p:nvSpPr>
          <p:cNvPr id="100" name="CustomShape 8"/>
          <p:cNvSpPr/>
          <p:nvPr/>
        </p:nvSpPr>
        <p:spPr>
          <a:xfrm>
            <a:off x="10611296" y="6401934"/>
            <a:ext cx="1552355" cy="39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90000"/>
              </a:lnSpc>
            </a:pPr>
            <a:r>
              <a:rPr lang="en-GB" b="0" i="1" strike="noStrike" spc="-1" dirty="0" err="1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Surtsey</a:t>
            </a:r>
            <a:r>
              <a:rPr lang="en-GB" b="0" i="1" strike="noStrike" spc="-1" dirty="0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(1998)</a:t>
            </a:r>
            <a:endParaRPr lang="en-US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4" name="CustomShape 6">
            <a:extLst>
              <a:ext uri="{FF2B5EF4-FFF2-40B4-BE49-F238E27FC236}">
                <a16:creationId xmlns:a16="http://schemas.microsoft.com/office/drawing/2014/main" id="{5EDB5A7D-0C02-B53C-70CD-C1B8EFB7150D}"/>
              </a:ext>
            </a:extLst>
          </p:cNvPr>
          <p:cNvSpPr/>
          <p:nvPr/>
        </p:nvSpPr>
        <p:spPr>
          <a:xfrm>
            <a:off x="6607348" y="3061440"/>
            <a:ext cx="1876500" cy="3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90000"/>
              </a:lnSpc>
            </a:pPr>
            <a:r>
              <a:rPr lang="en-GB" b="0" i="1" strike="noStrike" spc="-1" dirty="0" err="1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Eiríksjökull</a:t>
            </a:r>
            <a:r>
              <a:rPr lang="en-GB" b="0" i="1" strike="noStrike" spc="-1" dirty="0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(1945)</a:t>
            </a:r>
            <a:endParaRPr lang="en-US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7" descr="A map of land with snow&#10;&#10;Description automatically generated"/>
          <p:cNvPicPr/>
          <p:nvPr/>
        </p:nvPicPr>
        <p:blipFill>
          <a:blip r:embed="rId2"/>
          <a:stretch/>
        </p:blipFill>
        <p:spPr>
          <a:xfrm>
            <a:off x="7520400" y="289800"/>
            <a:ext cx="4504680" cy="4466160"/>
          </a:xfrm>
          <a:prstGeom prst="rect">
            <a:avLst/>
          </a:prstGeom>
          <a:ln>
            <a:noFill/>
          </a:ln>
        </p:spPr>
      </p:pic>
      <p:sp>
        <p:nvSpPr>
          <p:cNvPr id="102" name="CustomShape 1"/>
          <p:cNvSpPr/>
          <p:nvPr/>
        </p:nvSpPr>
        <p:spPr>
          <a:xfrm>
            <a:off x="7508160" y="3864960"/>
            <a:ext cx="4521600" cy="94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03" name="CustomShape 2"/>
          <p:cNvSpPr/>
          <p:nvPr/>
        </p:nvSpPr>
        <p:spPr>
          <a:xfrm>
            <a:off x="263520" y="-720"/>
            <a:ext cx="2943000" cy="72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8000"/>
          </a:bodyPr>
          <a:lstStyle/>
          <a:p>
            <a:pPr>
              <a:lnSpc>
                <a:spcPct val="90000"/>
              </a:lnSpc>
            </a:pPr>
            <a:r>
              <a:rPr lang="en-GB" sz="3200" b="0" strike="noStrike" spc="-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Processing</a:t>
            </a:r>
            <a:endParaRPr lang="en-US" sz="3200" b="0" strike="noStrike" spc="-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4" name="Group 3"/>
          <p:cNvGrpSpPr/>
          <p:nvPr/>
        </p:nvGrpSpPr>
        <p:grpSpPr>
          <a:xfrm>
            <a:off x="4718880" y="3529080"/>
            <a:ext cx="3398760" cy="3103920"/>
            <a:chOff x="4718880" y="3529080"/>
            <a:chExt cx="3398760" cy="3103920"/>
          </a:xfrm>
        </p:grpSpPr>
        <p:grpSp>
          <p:nvGrpSpPr>
            <p:cNvPr id="105" name="Group 4"/>
            <p:cNvGrpSpPr/>
            <p:nvPr/>
          </p:nvGrpSpPr>
          <p:grpSpPr>
            <a:xfrm>
              <a:off x="4718880" y="3529080"/>
              <a:ext cx="3398760" cy="3103920"/>
              <a:chOff x="4718880" y="3529080"/>
              <a:chExt cx="3398760" cy="3103920"/>
            </a:xfrm>
          </p:grpSpPr>
          <p:pic>
            <p:nvPicPr>
              <p:cNvPr id="106" name="Picture 19" descr="A satellite image of a land&#10;&#10;Description automatically generated"/>
              <p:cNvPicPr/>
              <p:nvPr/>
            </p:nvPicPr>
            <p:blipFill>
              <a:blip r:embed="rId3">
                <a:alphaModFix amt="70000"/>
              </a:blip>
              <a:stretch/>
            </p:blipFill>
            <p:spPr>
              <a:xfrm rot="16200000">
                <a:off x="4781160" y="4281840"/>
                <a:ext cx="2313360" cy="23886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7" name="Picture 17" descr="A satellite image of land&#10;&#10;Description automatically generated"/>
              <p:cNvPicPr/>
              <p:nvPr/>
            </p:nvPicPr>
            <p:blipFill>
              <a:blip r:embed="rId4">
                <a:alphaModFix amt="70000"/>
              </a:blip>
              <a:stretch/>
            </p:blipFill>
            <p:spPr>
              <a:xfrm rot="16200000">
                <a:off x="4755960" y="3492000"/>
                <a:ext cx="2279520" cy="23536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8" name="Picture 21" descr="A satellite image of a land&#10;&#10;Description automatically generated"/>
              <p:cNvPicPr/>
              <p:nvPr/>
            </p:nvPicPr>
            <p:blipFill>
              <a:blip r:embed="rId5">
                <a:alphaModFix amt="70000"/>
              </a:blip>
              <a:stretch/>
            </p:blipFill>
            <p:spPr>
              <a:xfrm rot="5120400">
                <a:off x="5708880" y="4202280"/>
                <a:ext cx="2286360" cy="23526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09" name="CustomShape 5"/>
            <p:cNvSpPr/>
            <p:nvPr/>
          </p:nvSpPr>
          <p:spPr>
            <a:xfrm>
              <a:off x="6624720" y="5357520"/>
              <a:ext cx="45720" cy="3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  <p:sp>
          <p:nvSpPr>
            <p:cNvPr id="110" name="CustomShape 6"/>
            <p:cNvSpPr/>
            <p:nvPr/>
          </p:nvSpPr>
          <p:spPr>
            <a:xfrm>
              <a:off x="5849640" y="5475960"/>
              <a:ext cx="45720" cy="3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  <p:sp>
          <p:nvSpPr>
            <p:cNvPr id="111" name="CustomShape 7"/>
            <p:cNvSpPr/>
            <p:nvPr/>
          </p:nvSpPr>
          <p:spPr>
            <a:xfrm>
              <a:off x="6578640" y="6028560"/>
              <a:ext cx="45720" cy="3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  <p:sp>
          <p:nvSpPr>
            <p:cNvPr id="112" name="CustomShape 8"/>
            <p:cNvSpPr/>
            <p:nvPr/>
          </p:nvSpPr>
          <p:spPr>
            <a:xfrm>
              <a:off x="6532200" y="3909240"/>
              <a:ext cx="45720" cy="3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  <p:sp>
          <p:nvSpPr>
            <p:cNvPr id="113" name="CustomShape 9"/>
            <p:cNvSpPr/>
            <p:nvPr/>
          </p:nvSpPr>
          <p:spPr>
            <a:xfrm>
              <a:off x="4943160" y="3777840"/>
              <a:ext cx="45720" cy="3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  <p:sp>
          <p:nvSpPr>
            <p:cNvPr id="114" name="CustomShape 10"/>
            <p:cNvSpPr/>
            <p:nvPr/>
          </p:nvSpPr>
          <p:spPr>
            <a:xfrm>
              <a:off x="7308360" y="5629320"/>
              <a:ext cx="45720" cy="3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  <p:sp>
          <p:nvSpPr>
            <p:cNvPr id="115" name="CustomShape 11"/>
            <p:cNvSpPr/>
            <p:nvPr/>
          </p:nvSpPr>
          <p:spPr>
            <a:xfrm>
              <a:off x="6676920" y="5087160"/>
              <a:ext cx="45720" cy="3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16" name="Picture 31" descr="Agisoft Metashape 1.7.0 vs 1.6.5 Performance - Featuring Radeon RX 6900 XT  | Puget Systems"/>
          <p:cNvPicPr/>
          <p:nvPr/>
        </p:nvPicPr>
        <p:blipFill>
          <a:blip r:embed="rId6"/>
          <a:stretch/>
        </p:blipFill>
        <p:spPr>
          <a:xfrm>
            <a:off x="9988920" y="5324040"/>
            <a:ext cx="1492920" cy="1340280"/>
          </a:xfrm>
          <a:prstGeom prst="rect">
            <a:avLst/>
          </a:prstGeom>
          <a:ln>
            <a:noFill/>
          </a:ln>
        </p:spPr>
      </p:pic>
      <p:pic>
        <p:nvPicPr>
          <p:cNvPr id="117" name="Picture 1" descr="A machine with a few rolls of paper&#10;&#10;Description automatically generated"/>
          <p:cNvPicPr/>
          <p:nvPr/>
        </p:nvPicPr>
        <p:blipFill>
          <a:blip r:embed="rId7"/>
          <a:stretch/>
        </p:blipFill>
        <p:spPr>
          <a:xfrm>
            <a:off x="969120" y="815040"/>
            <a:ext cx="5286960" cy="2647080"/>
          </a:xfrm>
          <a:prstGeom prst="rect">
            <a:avLst/>
          </a:prstGeom>
          <a:ln>
            <a:noFill/>
          </a:ln>
        </p:spPr>
      </p:pic>
      <p:pic>
        <p:nvPicPr>
          <p:cNvPr id="118" name="Picture 2" descr="OKOE Accueil - Géomatique, SIG, Cartographie"/>
          <p:cNvPicPr/>
          <p:nvPr/>
        </p:nvPicPr>
        <p:blipFill>
          <a:blip r:embed="rId8"/>
          <a:stretch/>
        </p:blipFill>
        <p:spPr>
          <a:xfrm>
            <a:off x="8447040" y="5313960"/>
            <a:ext cx="1416960" cy="1342080"/>
          </a:xfrm>
          <a:prstGeom prst="rect">
            <a:avLst/>
          </a:prstGeom>
          <a:ln>
            <a:noFill/>
          </a:ln>
        </p:spPr>
      </p:pic>
      <p:sp>
        <p:nvSpPr>
          <p:cNvPr id="119" name="CustomShape 12"/>
          <p:cNvSpPr/>
          <p:nvPr/>
        </p:nvSpPr>
        <p:spPr>
          <a:xfrm>
            <a:off x="130320" y="632824"/>
            <a:ext cx="7166160" cy="47520"/>
          </a:xfrm>
          <a:prstGeom prst="rect">
            <a:avLst/>
          </a:prstGeom>
          <a:solidFill>
            <a:srgbClr val="ED7D3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pic>
        <p:nvPicPr>
          <p:cNvPr id="120" name="Picture 16" descr="A collage of images of a person&amp;#39;s face&#10;&#10;Description automatically generated"/>
          <p:cNvPicPr/>
          <p:nvPr/>
        </p:nvPicPr>
        <p:blipFill>
          <a:blip r:embed="rId9"/>
          <a:stretch/>
        </p:blipFill>
        <p:spPr>
          <a:xfrm>
            <a:off x="237600" y="3535200"/>
            <a:ext cx="4349520" cy="2886840"/>
          </a:xfrm>
          <a:prstGeom prst="rect">
            <a:avLst/>
          </a:prstGeom>
          <a:ln>
            <a:noFill/>
          </a:ln>
        </p:spPr>
      </p:pic>
      <p:pic>
        <p:nvPicPr>
          <p:cNvPr id="121" name="Picture 33" descr="Blue text on a black background&#10;&#10;Description automatically generated"/>
          <p:cNvPicPr/>
          <p:nvPr/>
        </p:nvPicPr>
        <p:blipFill>
          <a:blip r:embed="rId10"/>
          <a:srcRect r="79624" b="1587"/>
          <a:stretch/>
        </p:blipFill>
        <p:spPr>
          <a:xfrm>
            <a:off x="979560" y="740160"/>
            <a:ext cx="510480" cy="554400"/>
          </a:xfrm>
          <a:prstGeom prst="rect">
            <a:avLst/>
          </a:prstGeom>
          <a:ln>
            <a:noFill/>
          </a:ln>
        </p:spPr>
      </p:pic>
      <p:pic>
        <p:nvPicPr>
          <p:cNvPr id="122" name="Picture 29" descr="GitHub - NeoGeographyToolkit/StereoPipeline: The NASA Ames Stereo Pipeline  is a suite of automated geodesy &amp; stereogrammetry tools designed for  processing planetary imagery captured from orbiting and landed robotic  explorers on other planets."/>
          <p:cNvPicPr/>
          <p:nvPr/>
        </p:nvPicPr>
        <p:blipFill>
          <a:blip r:embed="rId11"/>
          <a:srcRect l="687" t="2129" r="-687" b="24819"/>
          <a:stretch/>
        </p:blipFill>
        <p:spPr>
          <a:xfrm>
            <a:off x="8264880" y="3922920"/>
            <a:ext cx="3569400" cy="1267560"/>
          </a:xfrm>
          <a:prstGeom prst="rect">
            <a:avLst/>
          </a:prstGeom>
          <a:ln>
            <a:noFill/>
          </a:ln>
        </p:spPr>
      </p:pic>
      <p:sp>
        <p:nvSpPr>
          <p:cNvPr id="123" name="CustomShape 13"/>
          <p:cNvSpPr/>
          <p:nvPr/>
        </p:nvSpPr>
        <p:spPr>
          <a:xfrm>
            <a:off x="956160" y="3137760"/>
            <a:ext cx="2335320" cy="32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GB" b="0" i="1" strike="noStrik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AFS150 Scanner</a:t>
            </a:r>
            <a:endParaRPr lang="en-US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24" name="CustomShape 14"/>
          <p:cNvSpPr/>
          <p:nvPr/>
        </p:nvSpPr>
        <p:spPr>
          <a:xfrm>
            <a:off x="200160" y="6377760"/>
            <a:ext cx="3825720" cy="32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b="0" i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Fiducial detection in 1960 frames </a:t>
            </a:r>
            <a:endParaRPr lang="en-US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/>
          <p:cNvPicPr/>
          <p:nvPr/>
        </p:nvPicPr>
        <p:blipFill>
          <a:blip r:embed="rId2"/>
          <a:stretch/>
        </p:blipFill>
        <p:spPr>
          <a:xfrm>
            <a:off x="3708720" y="19440"/>
            <a:ext cx="8469000" cy="6829920"/>
          </a:xfrm>
          <a:prstGeom prst="rect">
            <a:avLst/>
          </a:prstGeom>
          <a:ln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3960" y="6168240"/>
            <a:ext cx="4392720" cy="68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27" name="CustomShape 2"/>
          <p:cNvSpPr/>
          <p:nvPr/>
        </p:nvSpPr>
        <p:spPr>
          <a:xfrm>
            <a:off x="130320" y="745920"/>
            <a:ext cx="3435480" cy="47520"/>
          </a:xfrm>
          <a:prstGeom prst="rect">
            <a:avLst/>
          </a:prstGeom>
          <a:solidFill>
            <a:srgbClr val="ED7D3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28" name="CustomShape 3"/>
          <p:cNvSpPr/>
          <p:nvPr/>
        </p:nvSpPr>
        <p:spPr>
          <a:xfrm>
            <a:off x="163440" y="127440"/>
            <a:ext cx="6034680" cy="56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200" b="0" strike="noStrike" spc="-1" dirty="0">
                <a:solidFill>
                  <a:srgbClr val="000000"/>
                </a:solidFill>
                <a:latin typeface="Calibri Light"/>
              </a:rPr>
              <a:t>Open access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129" name="CustomShape 4"/>
          <p:cNvSpPr/>
          <p:nvPr/>
        </p:nvSpPr>
        <p:spPr>
          <a:xfrm>
            <a:off x="213120" y="1482806"/>
            <a:ext cx="2679195" cy="19236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marL="36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</a:pPr>
            <a:r>
              <a:rPr lang="en-GB" sz="2000" b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Status so far (10% done):</a:t>
            </a: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1,100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 Light"/>
                <a:ea typeface="DejaVu Sans"/>
              </a:rPr>
              <a:t>Orthos</a:t>
            </a:r>
            <a:r>
              <a:rPr lang="en-GB" sz="20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 &amp; DEMs</a:t>
            </a:r>
            <a:endParaRPr lang="en-US" sz="2000" b="0" strike="noStrike" spc="-1" dirty="0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15,000 Oriented images</a:t>
            </a:r>
            <a:endParaRPr lang="en-US" sz="2000" b="0" strike="noStrike" spc="-1" dirty="0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765 Gb of data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9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30" name="CustomShape 5"/>
          <p:cNvSpPr/>
          <p:nvPr/>
        </p:nvSpPr>
        <p:spPr>
          <a:xfrm>
            <a:off x="182880" y="3551400"/>
            <a:ext cx="3450432" cy="23544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marL="36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</a:pPr>
            <a:r>
              <a:rPr lang="en-GB" sz="2000" b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Validation in stable terrain:</a:t>
            </a:r>
            <a:endParaRPr lang="en-US" sz="2000" b="1" strike="noStrike" spc="-1" dirty="0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 err="1">
                <a:solidFill>
                  <a:srgbClr val="000000"/>
                </a:solidFill>
                <a:latin typeface="Calibri Light"/>
                <a:ea typeface="DejaVu Sans"/>
              </a:rPr>
              <a:t>Pléiades</a:t>
            </a:r>
            <a:r>
              <a:rPr lang="en-GB" sz="20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 orthoimages</a:t>
            </a:r>
            <a:endParaRPr lang="en-US" sz="2000" b="0" strike="noStrike" spc="-1" dirty="0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 err="1">
                <a:solidFill>
                  <a:srgbClr val="000000"/>
                </a:solidFill>
                <a:latin typeface="Calibri Light"/>
                <a:ea typeface="DejaVu Sans"/>
              </a:rPr>
              <a:t>Pléiades</a:t>
            </a:r>
            <a:r>
              <a:rPr lang="en-GB" sz="20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 DEMs</a:t>
            </a:r>
            <a:endParaRPr lang="en-US" sz="2000" b="0" strike="noStrike" spc="-1" dirty="0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Lidar DEMs</a:t>
            </a:r>
            <a:endParaRPr lang="en-US" sz="2000" b="0" strike="noStrike" spc="-1" dirty="0">
              <a:latin typeface="Arial"/>
            </a:endParaRPr>
          </a:p>
          <a:p>
            <a:pPr marL="216000" indent="-215640">
              <a:lnSpc>
                <a:spcPct val="9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Positional accuracy &gt;10 m (XYZ)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9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31" name="CustomShape 6"/>
          <p:cNvSpPr/>
          <p:nvPr/>
        </p:nvSpPr>
        <p:spPr>
          <a:xfrm>
            <a:off x="1410840" y="5888160"/>
            <a:ext cx="4310640" cy="58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340" b="0" strike="noStrike" spc="-1">
                <a:solidFill>
                  <a:srgbClr val="000000"/>
                </a:solidFill>
                <a:latin typeface="Calibri Light"/>
              </a:rPr>
              <a:t> </a:t>
            </a:r>
            <a:r>
              <a:rPr lang="en-GB" sz="3340" b="0" u="sng" strike="noStrike" spc="-1">
                <a:solidFill>
                  <a:srgbClr val="0563C1"/>
                </a:solidFill>
                <a:uFillTx/>
                <a:latin typeface="Calibri Light"/>
                <a:hlinkClick r:id="rId3"/>
              </a:rPr>
              <a:t>loftmyndasja.lmi.is</a:t>
            </a:r>
            <a:endParaRPr lang="en-US" sz="334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-1080" y="71724"/>
            <a:ext cx="4737240" cy="73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3200" b="0" strike="noStrike" spc="-1" dirty="0">
                <a:solidFill>
                  <a:srgbClr val="000000"/>
                </a:solidFill>
                <a:latin typeface="Calibri Light"/>
                <a:ea typeface="Calibri Light"/>
              </a:rPr>
              <a:t>Glacier changes</a:t>
            </a:r>
            <a:endParaRPr lang="en-US" sz="3200" b="0" strike="noStrike" spc="-1" dirty="0">
              <a:latin typeface="Arial"/>
            </a:endParaRPr>
          </a:p>
        </p:txBody>
      </p:sp>
      <p:pic>
        <p:nvPicPr>
          <p:cNvPr id="133" name="Picture 2" descr="https://www.vedur.is/media/KB-LMI_Fjallsjokull_1988-2021_4K.jpg"/>
          <p:cNvPicPr/>
          <p:nvPr/>
        </p:nvPicPr>
        <p:blipFill>
          <a:blip r:embed="rId2"/>
          <a:srcRect l="-122" t="964" r="50144" b="651"/>
          <a:stretch/>
        </p:blipFill>
        <p:spPr>
          <a:xfrm>
            <a:off x="413280" y="759960"/>
            <a:ext cx="4259520" cy="3017160"/>
          </a:xfrm>
          <a:prstGeom prst="rect">
            <a:avLst/>
          </a:prstGeom>
          <a:ln>
            <a:noFill/>
          </a:ln>
        </p:spPr>
      </p:pic>
      <p:sp>
        <p:nvSpPr>
          <p:cNvPr id="134" name="CustomShape 2"/>
          <p:cNvSpPr/>
          <p:nvPr/>
        </p:nvSpPr>
        <p:spPr>
          <a:xfrm rot="5400000" flipV="1">
            <a:off x="1864440" y="3451680"/>
            <a:ext cx="6586200" cy="47520"/>
          </a:xfrm>
          <a:prstGeom prst="rect">
            <a:avLst/>
          </a:prstGeom>
          <a:solidFill>
            <a:srgbClr val="ED7D3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35" name="CustomShape 3"/>
          <p:cNvSpPr/>
          <p:nvPr/>
        </p:nvSpPr>
        <p:spPr>
          <a:xfrm flipV="1">
            <a:off x="118080" y="642600"/>
            <a:ext cx="5276520" cy="46440"/>
          </a:xfrm>
          <a:prstGeom prst="rect">
            <a:avLst/>
          </a:prstGeom>
          <a:solidFill>
            <a:srgbClr val="ED7D3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pic>
        <p:nvPicPr>
          <p:cNvPr id="136" name="Picture 14" descr="https://www.vedur.is/media/KB-LMI_Fjallsjokull_1988-2021_4K.jpg"/>
          <p:cNvPicPr/>
          <p:nvPr/>
        </p:nvPicPr>
        <p:blipFill>
          <a:blip r:embed="rId2"/>
          <a:srcRect l="50032" t="-313" r="-78" b="-363"/>
          <a:stretch/>
        </p:blipFill>
        <p:spPr>
          <a:xfrm>
            <a:off x="431640" y="3777120"/>
            <a:ext cx="4241160" cy="3088800"/>
          </a:xfrm>
          <a:prstGeom prst="rect">
            <a:avLst/>
          </a:prstGeom>
          <a:ln>
            <a:noFill/>
          </a:ln>
        </p:spPr>
      </p:pic>
      <p:pic>
        <p:nvPicPr>
          <p:cNvPr id="137" name="Picture 4"/>
          <p:cNvPicPr/>
          <p:nvPr/>
        </p:nvPicPr>
        <p:blipFill>
          <a:blip r:embed="rId3"/>
          <a:stretch/>
        </p:blipFill>
        <p:spPr>
          <a:xfrm>
            <a:off x="5666760" y="10080"/>
            <a:ext cx="6525000" cy="6847560"/>
          </a:xfrm>
          <a:prstGeom prst="rect">
            <a:avLst/>
          </a:prstGeom>
          <a:ln>
            <a:noFill/>
          </a:ln>
        </p:spPr>
      </p:pic>
      <p:sp>
        <p:nvSpPr>
          <p:cNvPr id="138" name="CustomShape 4"/>
          <p:cNvSpPr/>
          <p:nvPr/>
        </p:nvSpPr>
        <p:spPr>
          <a:xfrm>
            <a:off x="10352160" y="6477840"/>
            <a:ext cx="1921320" cy="32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GB" b="0" i="1" strike="noStrike" spc="-1" dirty="0" err="1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Múlajökull</a:t>
            </a:r>
            <a:r>
              <a:rPr lang="en-GB" b="0" i="1" strike="noStrike" spc="-1" dirty="0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(1995)</a:t>
            </a:r>
            <a:endParaRPr lang="en-US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221040" y="56520"/>
            <a:ext cx="4033080" cy="62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7500"/>
          </a:bodyPr>
          <a:lstStyle/>
          <a:p>
            <a:pPr>
              <a:lnSpc>
                <a:spcPct val="90000"/>
              </a:lnSpc>
            </a:pPr>
            <a:r>
              <a:rPr lang="en-GB" sz="3200" b="0" strike="noStrike" spc="-1" dirty="0">
                <a:solidFill>
                  <a:srgbClr val="000000"/>
                </a:solidFill>
                <a:latin typeface="Calibri Light"/>
                <a:ea typeface="Calibri Light"/>
              </a:rPr>
              <a:t>Volcanic changes</a:t>
            </a:r>
            <a:endParaRPr lang="en-US" sz="3200" b="0" strike="noStrike" spc="-1" dirty="0">
              <a:latin typeface="Arial"/>
            </a:endParaRPr>
          </a:p>
        </p:txBody>
      </p:sp>
      <p:pic>
        <p:nvPicPr>
          <p:cNvPr id="140" name="Picture 1" descr="A black and white photo of a cloud&#10;&#10;Description automatically generated"/>
          <p:cNvPicPr/>
          <p:nvPr/>
        </p:nvPicPr>
        <p:blipFill>
          <a:blip r:embed="rId2"/>
          <a:stretch/>
        </p:blipFill>
        <p:spPr>
          <a:xfrm>
            <a:off x="4413960" y="21240"/>
            <a:ext cx="3826080" cy="3612600"/>
          </a:xfrm>
          <a:prstGeom prst="rect">
            <a:avLst/>
          </a:prstGeom>
          <a:ln>
            <a:noFill/>
          </a:ln>
        </p:spPr>
      </p:pic>
      <p:pic>
        <p:nvPicPr>
          <p:cNvPr id="141" name="Picture 5" descr="An aerial view of a body of water and a city&#10;&#10;Description automatically generated"/>
          <p:cNvPicPr/>
          <p:nvPr/>
        </p:nvPicPr>
        <p:blipFill>
          <a:blip r:embed="rId3"/>
          <a:stretch/>
        </p:blipFill>
        <p:spPr>
          <a:xfrm>
            <a:off x="8354880" y="-2880"/>
            <a:ext cx="3679920" cy="3641400"/>
          </a:xfrm>
          <a:prstGeom prst="rect">
            <a:avLst/>
          </a:prstGeom>
          <a:ln>
            <a:noFill/>
          </a:ln>
        </p:spPr>
      </p:pic>
      <p:pic>
        <p:nvPicPr>
          <p:cNvPr id="142" name="Picture 4" descr="A satellite view of a city&#10;&#10;Description automatically generated"/>
          <p:cNvPicPr/>
          <p:nvPr/>
        </p:nvPicPr>
        <p:blipFill>
          <a:blip r:embed="rId4"/>
          <a:srcRect l="9558" t="131" r="145" b="-438"/>
          <a:stretch/>
        </p:blipFill>
        <p:spPr>
          <a:xfrm>
            <a:off x="8364240" y="3717360"/>
            <a:ext cx="3681000" cy="3168720"/>
          </a:xfrm>
          <a:prstGeom prst="rect">
            <a:avLst/>
          </a:prstGeom>
          <a:ln>
            <a:noFill/>
          </a:ln>
        </p:spPr>
      </p:pic>
      <p:pic>
        <p:nvPicPr>
          <p:cNvPr id="143" name="Picture 7" descr="A map of the world&#10;&#10;Description automatically generated"/>
          <p:cNvPicPr/>
          <p:nvPr/>
        </p:nvPicPr>
        <p:blipFill>
          <a:blip r:embed="rId5"/>
          <a:stretch/>
        </p:blipFill>
        <p:spPr>
          <a:xfrm>
            <a:off x="331644" y="3717360"/>
            <a:ext cx="7897955" cy="3132000"/>
          </a:xfrm>
          <a:prstGeom prst="rect">
            <a:avLst/>
          </a:prstGeom>
          <a:ln>
            <a:noFill/>
          </a:ln>
        </p:spPr>
      </p:pic>
      <p:sp>
        <p:nvSpPr>
          <p:cNvPr id="144" name="CustomShape 2"/>
          <p:cNvSpPr/>
          <p:nvPr/>
        </p:nvSpPr>
        <p:spPr>
          <a:xfrm>
            <a:off x="195120" y="601200"/>
            <a:ext cx="3973320" cy="47520"/>
          </a:xfrm>
          <a:prstGeom prst="rect">
            <a:avLst/>
          </a:prstGeom>
          <a:solidFill>
            <a:srgbClr val="ED7D3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pic>
        <p:nvPicPr>
          <p:cNvPr id="145" name="Picture 11" descr="A satellite view of a planet&#10;&#10;Description automatically generated"/>
          <p:cNvPicPr/>
          <p:nvPr/>
        </p:nvPicPr>
        <p:blipFill>
          <a:blip r:embed="rId6"/>
          <a:stretch/>
        </p:blipFill>
        <p:spPr>
          <a:xfrm>
            <a:off x="821880" y="696240"/>
            <a:ext cx="3101400" cy="2908440"/>
          </a:xfrm>
          <a:prstGeom prst="rect">
            <a:avLst/>
          </a:prstGeom>
          <a:ln>
            <a:noFill/>
          </a:ln>
        </p:spPr>
      </p:pic>
      <p:sp>
        <p:nvSpPr>
          <p:cNvPr id="146" name="CustomShape 3"/>
          <p:cNvSpPr/>
          <p:nvPr/>
        </p:nvSpPr>
        <p:spPr>
          <a:xfrm>
            <a:off x="948960" y="3269520"/>
            <a:ext cx="1921320" cy="32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GB" b="0" i="1" strike="noStrike" spc="-1" dirty="0" err="1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Surtsey</a:t>
            </a:r>
            <a:r>
              <a:rPr lang="en-GB" b="0" i="1" strike="noStrike" spc="-1" dirty="0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(1964)</a:t>
            </a:r>
            <a:endParaRPr lang="en-US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47" name="CustomShape 4"/>
          <p:cNvSpPr/>
          <p:nvPr/>
        </p:nvSpPr>
        <p:spPr>
          <a:xfrm>
            <a:off x="5802730" y="3269520"/>
            <a:ext cx="1921320" cy="32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GB" b="0" i="1" strike="noStrike" spc="-1" dirty="0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Krafla (1977)</a:t>
            </a:r>
            <a:endParaRPr lang="en-US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48" name="CustomShape 5"/>
          <p:cNvSpPr/>
          <p:nvPr/>
        </p:nvSpPr>
        <p:spPr>
          <a:xfrm>
            <a:off x="8472960" y="3269520"/>
            <a:ext cx="1921320" cy="32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GB" b="0" i="1" strike="noStrike" spc="-1" dirty="0" err="1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Heymaey</a:t>
            </a:r>
            <a:r>
              <a:rPr lang="en-GB" b="0" i="1" strike="noStrike" spc="-1" dirty="0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(1973)</a:t>
            </a:r>
            <a:endParaRPr lang="en-US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49" name="CustomShape 6"/>
          <p:cNvSpPr/>
          <p:nvPr/>
        </p:nvSpPr>
        <p:spPr>
          <a:xfrm>
            <a:off x="8472960" y="6509520"/>
            <a:ext cx="1921320" cy="32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GB" b="0" i="1" strike="noStrike" spc="-1" dirty="0" err="1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Heymaey</a:t>
            </a:r>
            <a:r>
              <a:rPr lang="en-GB" b="0" i="1" strike="noStrike" spc="-1" dirty="0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(1973)</a:t>
            </a:r>
            <a:endParaRPr lang="en-US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50" name="CustomShape 7"/>
          <p:cNvSpPr/>
          <p:nvPr/>
        </p:nvSpPr>
        <p:spPr>
          <a:xfrm>
            <a:off x="4338776" y="6509520"/>
            <a:ext cx="3965040" cy="32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GB" b="0" i="1" strike="noStrike" spc="-1" dirty="0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Hekla (1960). Lava outlines from 1947</a:t>
            </a:r>
            <a:endParaRPr lang="en-US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50"/>
          <p:cNvPicPr/>
          <p:nvPr/>
        </p:nvPicPr>
        <p:blipFill>
          <a:blip r:embed="rId2"/>
          <a:stretch/>
        </p:blipFill>
        <p:spPr>
          <a:xfrm>
            <a:off x="59760" y="7200"/>
            <a:ext cx="12094200" cy="685728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76320" y="34560"/>
            <a:ext cx="7604280" cy="85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200" b="0" strike="noStrike" spc="-1" dirty="0">
                <a:solidFill>
                  <a:srgbClr val="FFFFFF"/>
                </a:solidFill>
                <a:latin typeface="Calibri Light"/>
                <a:ea typeface="Calibri Light"/>
              </a:rPr>
              <a:t>Coastal erosion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181080" y="526708"/>
            <a:ext cx="3293280" cy="48240"/>
          </a:xfrm>
          <a:prstGeom prst="rect">
            <a:avLst/>
          </a:prstGeom>
          <a:solidFill>
            <a:srgbClr val="ED7D3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54" name="CustomShape 3"/>
          <p:cNvSpPr/>
          <p:nvPr/>
        </p:nvSpPr>
        <p:spPr>
          <a:xfrm>
            <a:off x="10352160" y="6477840"/>
            <a:ext cx="1921320" cy="32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b="0" i="1" strike="noStrike" spc="-1" dirty="0" err="1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Surtsey</a:t>
            </a:r>
            <a:r>
              <a:rPr lang="en-GB" b="0" i="1" strike="noStrike" spc="-1" dirty="0">
                <a:solidFill>
                  <a:srgbClr val="EEEE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(1998)</a:t>
            </a:r>
            <a:endParaRPr lang="en-US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rtsey_1966-1973-1998_demo_comp_03 (1080p)">
            <a:hlinkClick r:id="" action="ppaction://media"/>
            <a:extLst>
              <a:ext uri="{FF2B5EF4-FFF2-40B4-BE49-F238E27FC236}">
                <a16:creationId xmlns:a16="http://schemas.microsoft.com/office/drawing/2014/main" id="{C77AB323-AD87-AA4E-455A-77B3CDA183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91440" y="91440"/>
            <a:ext cx="9326520" cy="68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2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Elevation changes and volume changes from DEMs</a:t>
            </a:r>
            <a:endParaRPr lang="en-US" sz="3200" b="0" strike="noStrike" spc="-1" dirty="0">
              <a:latin typeface="Arial"/>
            </a:endParaRPr>
          </a:p>
        </p:txBody>
      </p:sp>
      <p:pic>
        <p:nvPicPr>
          <p:cNvPr id="156" name="Picture 1" descr="A collage of images of the moon&#10;&#10;Description automatically generated"/>
          <p:cNvPicPr/>
          <p:nvPr/>
        </p:nvPicPr>
        <p:blipFill>
          <a:blip r:embed="rId2"/>
          <a:stretch/>
        </p:blipFill>
        <p:spPr>
          <a:xfrm>
            <a:off x="6770880" y="1446840"/>
            <a:ext cx="5298840" cy="5335200"/>
          </a:xfrm>
          <a:prstGeom prst="rect">
            <a:avLst/>
          </a:prstGeom>
          <a:ln>
            <a:noFill/>
          </a:ln>
        </p:spPr>
      </p:pic>
      <p:pic>
        <p:nvPicPr>
          <p:cNvPr id="157" name="Picture 11"/>
          <p:cNvPicPr/>
          <p:nvPr/>
        </p:nvPicPr>
        <p:blipFill>
          <a:blip r:embed="rId3"/>
          <a:stretch/>
        </p:blipFill>
        <p:spPr>
          <a:xfrm>
            <a:off x="0" y="3151440"/>
            <a:ext cx="3110400" cy="3689640"/>
          </a:xfrm>
          <a:prstGeom prst="rect">
            <a:avLst/>
          </a:prstGeom>
          <a:ln>
            <a:noFill/>
          </a:ln>
        </p:spPr>
      </p:pic>
      <p:sp>
        <p:nvSpPr>
          <p:cNvPr id="158" name="CustomShape 2"/>
          <p:cNvSpPr/>
          <p:nvPr/>
        </p:nvSpPr>
        <p:spPr>
          <a:xfrm>
            <a:off x="2702880" y="831240"/>
            <a:ext cx="3255480" cy="60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marL="216000" indent="-215640" algn="ctr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b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Glacier Volume Change &amp; Geodetic Mass Balance</a:t>
            </a:r>
            <a:endParaRPr lang="en-US" b="1" strike="noStrike" spc="-1" dirty="0">
              <a:latin typeface="Arial"/>
            </a:endParaRPr>
          </a:p>
        </p:txBody>
      </p:sp>
      <p:sp>
        <p:nvSpPr>
          <p:cNvPr id="159" name="CustomShape 3"/>
          <p:cNvSpPr/>
          <p:nvPr/>
        </p:nvSpPr>
        <p:spPr>
          <a:xfrm>
            <a:off x="6968880" y="831240"/>
            <a:ext cx="4937400" cy="31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lnSpcReduction="10000"/>
          </a:bodyPr>
          <a:lstStyle/>
          <a:p>
            <a:pPr marL="216000" indent="-215640" algn="ctr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b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Lava volumes &amp; Mean Output Rate</a:t>
            </a:r>
            <a:endParaRPr lang="en-US" b="1" strike="noStrike" spc="-1" dirty="0">
              <a:latin typeface="Arial"/>
            </a:endParaRPr>
          </a:p>
        </p:txBody>
      </p:sp>
      <p:sp>
        <p:nvSpPr>
          <p:cNvPr id="160" name="CustomShape 4"/>
          <p:cNvSpPr/>
          <p:nvPr/>
        </p:nvSpPr>
        <p:spPr>
          <a:xfrm>
            <a:off x="2318040" y="5697360"/>
            <a:ext cx="2455920" cy="37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marL="285750" indent="-28575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b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Coastal erosion</a:t>
            </a:r>
            <a:endParaRPr lang="en-US" b="1" strike="noStrike" spc="-1" dirty="0">
              <a:latin typeface="Arial"/>
            </a:endParaRPr>
          </a:p>
        </p:txBody>
      </p:sp>
      <p:sp>
        <p:nvSpPr>
          <p:cNvPr id="161" name="CustomShape 5"/>
          <p:cNvSpPr/>
          <p:nvPr/>
        </p:nvSpPr>
        <p:spPr>
          <a:xfrm>
            <a:off x="2289125" y="6000038"/>
            <a:ext cx="3576769" cy="37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GB" sz="1600" b="0" i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(E.g. </a:t>
            </a:r>
            <a:r>
              <a:rPr lang="en-GB" sz="1600" b="0" i="1" strike="noStrike" spc="-1" dirty="0" err="1">
                <a:solidFill>
                  <a:srgbClr val="000000"/>
                </a:solidFill>
                <a:latin typeface="Calibri Light"/>
                <a:ea typeface="DejaVu Sans"/>
              </a:rPr>
              <a:t>Óskarsson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 et al., 2020, </a:t>
            </a:r>
            <a:r>
              <a:rPr lang="en-GB" sz="1600" b="0" i="1" strike="noStrike" spc="-1" dirty="0" err="1">
                <a:solidFill>
                  <a:srgbClr val="000000"/>
                </a:solidFill>
                <a:latin typeface="Calibri Light"/>
                <a:ea typeface="DejaVu Sans"/>
              </a:rPr>
              <a:t>Surtsey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 Res.)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62" name="CustomShape 6"/>
          <p:cNvSpPr/>
          <p:nvPr/>
        </p:nvSpPr>
        <p:spPr>
          <a:xfrm>
            <a:off x="8229599" y="1097530"/>
            <a:ext cx="2989779" cy="31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GB" sz="1600" b="0" i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(E.g. Pedersen et al., 2018, GRL)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63" name="CustomShape 7"/>
          <p:cNvSpPr/>
          <p:nvPr/>
        </p:nvSpPr>
        <p:spPr>
          <a:xfrm>
            <a:off x="108000" y="718560"/>
            <a:ext cx="9309960" cy="57240"/>
          </a:xfrm>
          <a:prstGeom prst="rect">
            <a:avLst/>
          </a:prstGeom>
          <a:solidFill>
            <a:srgbClr val="ED7D3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pic>
        <p:nvPicPr>
          <p:cNvPr id="164" name="Picture 163"/>
          <p:cNvPicPr/>
          <p:nvPr/>
        </p:nvPicPr>
        <p:blipFill>
          <a:blip r:embed="rId4"/>
          <a:stretch/>
        </p:blipFill>
        <p:spPr>
          <a:xfrm>
            <a:off x="1998000" y="1362960"/>
            <a:ext cx="4443120" cy="393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</TotalTime>
  <Words>230</Words>
  <Application>Microsoft Office PowerPoint</Application>
  <PresentationFormat>Widescreen</PresentationFormat>
  <Paragraphs>47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Framtíðarsýn fyrir  Landmælingar Íslands</dc:title>
  <dc:subject/>
  <dc:creator>Eydís Líndal Finnbogadóttir</dc:creator>
  <dc:description/>
  <cp:lastModifiedBy>Joaquin Munoz Cobo Belart - LMI</cp:lastModifiedBy>
  <cp:revision>1033</cp:revision>
  <dcterms:created xsi:type="dcterms:W3CDTF">2019-09-25T17:28:55Z</dcterms:created>
  <dcterms:modified xsi:type="dcterms:W3CDTF">2024-04-13T09:31:13Z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1</vt:i4>
  </property>
  <property fmtid="{D5CDD505-2E9C-101B-9397-08002B2CF9AE}" pid="7" name="Notes">
    <vt:i4>2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