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9.png" ContentType="image/png"/>
  <Override PartName="/ppt/media/image5.png" ContentType="image/png"/>
  <Override PartName="/ppt/media/image10.jpeg" ContentType="image/jpeg"/>
  <Override PartName="/ppt/media/image7.jpeg" ContentType="image/jpeg"/>
  <Override PartName="/ppt/media/image28.jpeg" ContentType="image/jpeg"/>
  <Override PartName="/ppt/media/image9.jpeg" ContentType="image/jpeg"/>
  <Override PartName="/ppt/media/image4.png" ContentType="image/png"/>
  <Override PartName="/ppt/media/image12.jpeg" ContentType="image/jpeg"/>
  <Override PartName="/ppt/media/image13.png" ContentType="image/png"/>
  <Override PartName="/ppt/media/image18.png" ContentType="image/png"/>
  <Override PartName="/ppt/media/image6.jpeg" ContentType="image/jpeg"/>
  <Override PartName="/ppt/media/image27.jpeg" ContentType="image/jpeg"/>
  <Override PartName="/ppt/media/image8.gif" ContentType="image/gif"/>
  <Override PartName="/ppt/media/image30.png" ContentType="image/png"/>
  <Override PartName="/ppt/media/image3.jpeg" ContentType="image/jpeg"/>
  <Override PartName="/ppt/media/image15.png" ContentType="image/png"/>
  <Override PartName="/ppt/media/image2.png" ContentType="image/png"/>
  <Override PartName="/ppt/media/image1.jpeg" ContentType="image/jpeg"/>
  <Override PartName="/ppt/media/image22.jpeg" ContentType="image/jpeg"/>
  <Override PartName="/ppt/media/image14.jpeg" ContentType="image/jpeg"/>
  <Override PartName="/ppt/media/image16.png" ContentType="image/png"/>
  <Override PartName="/ppt/media/image17.png" ContentType="image/png"/>
  <Override PartName="/ppt/media/image25.png" ContentType="image/png"/>
  <Override PartName="/ppt/media/image19.jpeg" ContentType="image/jpeg"/>
  <Override PartName="/ppt/media/image20.jpeg" ContentType="image/jpeg"/>
  <Override PartName="/ppt/media/image21.png" ContentType="image/png"/>
  <Override PartName="/ppt/media/image23.png" ContentType="image/png"/>
  <Override PartName="/ppt/media/image11.jpeg" ContentType="image/jpeg"/>
  <Override PartName="/ppt/media/image24.png" ContentType="image/png"/>
  <Override PartName="/ppt/media/image26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move </a:t>
            </a:r>
            <a:r>
              <a:rPr b="0" lang="en-US" sz="4400" spc="-1" strike="noStrike">
                <a:latin typeface="Arial"/>
              </a:rPr>
              <a:t>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51B8EDF-6621-4627-AE73-EE9C82403E2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200" cy="3771360"/>
          </a:xfrm>
          <a:prstGeom prst="rect">
            <a:avLst/>
          </a:prstGeom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fld id="{27A5978A-0FB6-4A9E-A278-520D90B0AA1B}" type="slidenum">
              <a:rPr b="0" lang="is-IS" sz="1800" spc="-1" strike="noStrike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b="0" lang="en-US" sz="18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200" cy="3771360"/>
          </a:xfrm>
          <a:prstGeom prst="rect">
            <a:avLst/>
          </a:prstGeom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9A01EB8-C2AF-4F7F-B9A3-81E60D7C0ADC}" type="slidenum">
              <a:rPr b="0" lang="is-IS" sz="1200" spc="-1" strike="noStrike">
                <a:solidFill>
                  <a:srgbClr val="000000"/>
                </a:solidFill>
                <a:latin typeface="Calibri"/>
                <a:ea typeface="+mn-ea"/>
              </a:rPr>
              <a:t>9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</a:t>
            </a:r>
            <a:r>
              <a:rPr b="0" lang="en-US" sz="4400" spc="-1" strike="noStrike">
                <a:latin typeface="Arial"/>
              </a:rPr>
              <a:t>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hyperlink" Target="http://loftmyndasja.lmi.is/" TargetMode="External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A aerial view of a mountain&#10;&#10;Description automatically generated"/>
          <p:cNvPicPr/>
          <p:nvPr/>
        </p:nvPicPr>
        <p:blipFill>
          <a:blip r:embed="rId1"/>
          <a:stretch/>
        </p:blipFill>
        <p:spPr>
          <a:xfrm>
            <a:off x="72000" y="997200"/>
            <a:ext cx="5212080" cy="523692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5329800" y="966960"/>
            <a:ext cx="6780960" cy="526464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0" y="0"/>
            <a:ext cx="12192120" cy="981360"/>
          </a:xfrm>
          <a:prstGeom prst="rect">
            <a:avLst/>
          </a:prstGeom>
          <a:solidFill>
            <a:srgbClr val="cccccc">
              <a:alpha val="63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3000"/>
          </a:bodyPr>
          <a:p>
            <a:pPr algn="ctr">
              <a:lnSpc>
                <a:spcPct val="9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Calibri"/>
              </a:rPr>
              <a:t>Unleashing the archive of aerial photographs of Iceland</a:t>
            </a:r>
            <a:endParaRPr b="0" lang="en-US" sz="4800" spc="-1" strike="noStrike">
              <a:latin typeface="Calibri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0" y="6087600"/>
            <a:ext cx="12192120" cy="73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Joaquín M.C. Belart, Sydney Gunnarson, Etienne Berthier, Amaury Dehecq,</a:t>
            </a:r>
            <a:endParaRPr b="0" i="1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Tómas Jóhannesson, Hrafnhildur Hannesdóttir, Kieran Baxter</a:t>
            </a:r>
            <a:endParaRPr b="0" i="1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33120" y="5907600"/>
            <a:ext cx="250596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Múlajökull (1945)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9537120" y="5907600"/>
            <a:ext cx="283248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000000"/>
                </a:solidFill>
                <a:latin typeface="Calibri Light"/>
                <a:ea typeface="DejaVu Sans"/>
              </a:rPr>
              <a:t>Águst Boðvarsson (1955)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133920"/>
            <a:ext cx="488484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Calibri Light"/>
              </a:rPr>
              <a:t>From 1945 to 2000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9" name="Picture 4" descr="A aerial view of a mountain range&#10;&#10;Description automatically generated"/>
          <p:cNvPicPr/>
          <p:nvPr/>
        </p:nvPicPr>
        <p:blipFill>
          <a:blip r:embed="rId1"/>
          <a:stretch/>
        </p:blipFill>
        <p:spPr>
          <a:xfrm>
            <a:off x="4878720" y="3600"/>
            <a:ext cx="3576600" cy="3406320"/>
          </a:xfrm>
          <a:prstGeom prst="rect">
            <a:avLst/>
          </a:prstGeom>
          <a:ln>
            <a:noFill/>
          </a:ln>
        </p:spPr>
      </p:pic>
      <p:pic>
        <p:nvPicPr>
          <p:cNvPr id="90" name="Picture 7" descr="A map of iceland with arrows&#10;&#10;Description automatically generated"/>
          <p:cNvPicPr/>
          <p:nvPr/>
        </p:nvPicPr>
        <p:blipFill>
          <a:blip r:embed="rId2"/>
          <a:stretch/>
        </p:blipFill>
        <p:spPr>
          <a:xfrm>
            <a:off x="36720" y="2958840"/>
            <a:ext cx="4753800" cy="3453120"/>
          </a:xfrm>
          <a:prstGeom prst="rect">
            <a:avLst/>
          </a:prstGeom>
          <a:ln>
            <a:noFill/>
          </a:ln>
        </p:spPr>
      </p:pic>
      <p:pic>
        <p:nvPicPr>
          <p:cNvPr id="91" name="Picture 6" descr="A satellite image of a mountain range&#10;&#10;Description automatically generated"/>
          <p:cNvPicPr/>
          <p:nvPr/>
        </p:nvPicPr>
        <p:blipFill>
          <a:blip r:embed="rId3"/>
          <a:stretch/>
        </p:blipFill>
        <p:spPr>
          <a:xfrm>
            <a:off x="8464320" y="6480"/>
            <a:ext cx="3712320" cy="3400200"/>
          </a:xfrm>
          <a:prstGeom prst="rect">
            <a:avLst/>
          </a:prstGeom>
          <a:ln>
            <a:noFill/>
          </a:ln>
        </p:spPr>
      </p:pic>
      <p:pic>
        <p:nvPicPr>
          <p:cNvPr id="92" name="Picture 9" descr="An island in the water&#10;&#10;Description automatically generated"/>
          <p:cNvPicPr/>
          <p:nvPr/>
        </p:nvPicPr>
        <p:blipFill>
          <a:blip r:embed="rId4"/>
          <a:stretch/>
        </p:blipFill>
        <p:spPr>
          <a:xfrm>
            <a:off x="8462520" y="3416400"/>
            <a:ext cx="3725640" cy="3438720"/>
          </a:xfrm>
          <a:prstGeom prst="rect">
            <a:avLst/>
          </a:prstGeom>
          <a:ln>
            <a:noFill/>
          </a:ln>
        </p:spPr>
      </p:pic>
      <p:pic>
        <p:nvPicPr>
          <p:cNvPr id="93" name="Picture 2" descr="A black and white photo of a mountain range&#10;&#10;Description automatically generated"/>
          <p:cNvPicPr/>
          <p:nvPr/>
        </p:nvPicPr>
        <p:blipFill>
          <a:blip r:embed="rId5"/>
          <a:srcRect l="0" t="1620" r="251" b="-211"/>
          <a:stretch/>
        </p:blipFill>
        <p:spPr>
          <a:xfrm>
            <a:off x="4878720" y="3426120"/>
            <a:ext cx="3582000" cy="342684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736560" y="6348240"/>
            <a:ext cx="35197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41000"/>
          </a:bodyPr>
          <a:p>
            <a:pPr>
              <a:lnSpc>
                <a:spcPct val="90000"/>
              </a:lnSpc>
            </a:pPr>
            <a:r>
              <a:rPr b="0" i="1" lang="en-GB" sz="1600" spc="-1" strike="noStrike">
                <a:solidFill>
                  <a:srgbClr val="000000"/>
                </a:solidFill>
                <a:latin typeface="Calibri Light"/>
                <a:ea typeface="DejaVu Sans"/>
              </a:rPr>
              <a:t>Flightlines American Surveys 1956-1961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146880" y="884160"/>
            <a:ext cx="460980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4"/>
          <p:cNvSpPr/>
          <p:nvPr/>
        </p:nvSpPr>
        <p:spPr>
          <a:xfrm>
            <a:off x="289440" y="1319040"/>
            <a:ext cx="4338000" cy="187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140,000 frames (films)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12x12 cm, 18x18 cm, 23x23 cm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128,735 frames scanned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16Tb of raw images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5118480" y="3063600"/>
            <a:ext cx="190548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000000"/>
                </a:solidFill>
                <a:latin typeface="Calibri Light"/>
                <a:ea typeface="DejaVu Sans"/>
              </a:rPr>
              <a:t>Eiríksjökull (1945)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8682480" y="3063600"/>
            <a:ext cx="250596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Dingjujökull (1960)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5118480" y="6519600"/>
            <a:ext cx="190548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000000"/>
                </a:solidFill>
                <a:latin typeface="Calibri Light"/>
                <a:ea typeface="DejaVu Sans"/>
              </a:rPr>
              <a:t>Grímsvötn (1972)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8646480" y="6519600"/>
            <a:ext cx="250596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Surtsey (1998)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7" descr="A map of land with snow&#10;&#10;Description automatically generated"/>
          <p:cNvPicPr/>
          <p:nvPr/>
        </p:nvPicPr>
        <p:blipFill>
          <a:blip r:embed="rId1"/>
          <a:stretch/>
        </p:blipFill>
        <p:spPr>
          <a:xfrm>
            <a:off x="7520400" y="289800"/>
            <a:ext cx="4504680" cy="446616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7508160" y="3864960"/>
            <a:ext cx="4521600" cy="94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263520" y="-720"/>
            <a:ext cx="2943000" cy="72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8000"/>
          </a:bodyPr>
          <a:p>
            <a:pPr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Processing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104" name="Group 3"/>
          <p:cNvGrpSpPr/>
          <p:nvPr/>
        </p:nvGrpSpPr>
        <p:grpSpPr>
          <a:xfrm>
            <a:off x="4718880" y="3529080"/>
            <a:ext cx="3398760" cy="3103920"/>
            <a:chOff x="4718880" y="3529080"/>
            <a:chExt cx="3398760" cy="3103920"/>
          </a:xfrm>
        </p:grpSpPr>
        <p:grpSp>
          <p:nvGrpSpPr>
            <p:cNvPr id="105" name="Group 4"/>
            <p:cNvGrpSpPr/>
            <p:nvPr/>
          </p:nvGrpSpPr>
          <p:grpSpPr>
            <a:xfrm>
              <a:off x="4718880" y="3529080"/>
              <a:ext cx="3398760" cy="3103920"/>
              <a:chOff x="4718880" y="3529080"/>
              <a:chExt cx="3398760" cy="3103920"/>
            </a:xfrm>
          </p:grpSpPr>
          <p:pic>
            <p:nvPicPr>
              <p:cNvPr id="106" name="Picture 19" descr="A satellite image of a land&#10;&#10;Description automatically generated"/>
              <p:cNvPicPr/>
              <p:nvPr/>
            </p:nvPicPr>
            <p:blipFill>
              <a:blip r:embed="rId2">
                <a:alphaModFix amt="70000"/>
              </a:blip>
              <a:stretch/>
            </p:blipFill>
            <p:spPr>
              <a:xfrm rot="16200000">
                <a:off x="4781160" y="4281840"/>
                <a:ext cx="2313360" cy="2388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7" name="Picture 17" descr="A satellite image of land&#10;&#10;Description automatically generated"/>
              <p:cNvPicPr/>
              <p:nvPr/>
            </p:nvPicPr>
            <p:blipFill>
              <a:blip r:embed="rId3">
                <a:alphaModFix amt="70000"/>
              </a:blip>
              <a:stretch/>
            </p:blipFill>
            <p:spPr>
              <a:xfrm rot="16200000">
                <a:off x="4755960" y="3492000"/>
                <a:ext cx="2279520" cy="2353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8" name="Picture 21" descr="A satellite image of a land&#10;&#10;Description automatically generated"/>
              <p:cNvPicPr/>
              <p:nvPr/>
            </p:nvPicPr>
            <p:blipFill>
              <a:blip r:embed="rId4">
                <a:alphaModFix amt="70000"/>
              </a:blip>
              <a:stretch/>
            </p:blipFill>
            <p:spPr>
              <a:xfrm rot="5120400">
                <a:off x="5708880" y="4202280"/>
                <a:ext cx="2286360" cy="23526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9" name="CustomShape 5"/>
            <p:cNvSpPr/>
            <p:nvPr/>
          </p:nvSpPr>
          <p:spPr>
            <a:xfrm>
              <a:off x="6624720" y="535752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CustomShape 6"/>
            <p:cNvSpPr/>
            <p:nvPr/>
          </p:nvSpPr>
          <p:spPr>
            <a:xfrm>
              <a:off x="5849640" y="54759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" name="CustomShape 7"/>
            <p:cNvSpPr/>
            <p:nvPr/>
          </p:nvSpPr>
          <p:spPr>
            <a:xfrm>
              <a:off x="6578640" y="60285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CustomShape 8"/>
            <p:cNvSpPr/>
            <p:nvPr/>
          </p:nvSpPr>
          <p:spPr>
            <a:xfrm>
              <a:off x="6532200" y="390924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CustomShape 9"/>
            <p:cNvSpPr/>
            <p:nvPr/>
          </p:nvSpPr>
          <p:spPr>
            <a:xfrm>
              <a:off x="4943160" y="377784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CustomShape 10"/>
            <p:cNvSpPr/>
            <p:nvPr/>
          </p:nvSpPr>
          <p:spPr>
            <a:xfrm>
              <a:off x="7308360" y="562932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" name="CustomShape 11"/>
            <p:cNvSpPr/>
            <p:nvPr/>
          </p:nvSpPr>
          <p:spPr>
            <a:xfrm>
              <a:off x="6676920" y="50871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16" name="Picture 31" descr="Agisoft Metashape 1.7.0 vs 1.6.5 Performance - Featuring Radeon RX 6900 XT  | Puget Systems"/>
          <p:cNvPicPr/>
          <p:nvPr/>
        </p:nvPicPr>
        <p:blipFill>
          <a:blip r:embed="rId5"/>
          <a:stretch/>
        </p:blipFill>
        <p:spPr>
          <a:xfrm>
            <a:off x="9988920" y="5324040"/>
            <a:ext cx="1492920" cy="1340280"/>
          </a:xfrm>
          <a:prstGeom prst="rect">
            <a:avLst/>
          </a:prstGeom>
          <a:ln>
            <a:noFill/>
          </a:ln>
        </p:spPr>
      </p:pic>
      <p:pic>
        <p:nvPicPr>
          <p:cNvPr id="117" name="Picture 1" descr="A machine with a few rolls of paper&#10;&#10;Description automatically generated"/>
          <p:cNvPicPr/>
          <p:nvPr/>
        </p:nvPicPr>
        <p:blipFill>
          <a:blip r:embed="rId6"/>
          <a:stretch/>
        </p:blipFill>
        <p:spPr>
          <a:xfrm>
            <a:off x="969120" y="815040"/>
            <a:ext cx="5286960" cy="2647080"/>
          </a:xfrm>
          <a:prstGeom prst="rect">
            <a:avLst/>
          </a:prstGeom>
          <a:ln>
            <a:noFill/>
          </a:ln>
        </p:spPr>
      </p:pic>
      <p:pic>
        <p:nvPicPr>
          <p:cNvPr id="118" name="Picture 2" descr="OKOE Accueil - Géomatique, SIG, Cartographie"/>
          <p:cNvPicPr/>
          <p:nvPr/>
        </p:nvPicPr>
        <p:blipFill>
          <a:blip r:embed="rId7"/>
          <a:stretch/>
        </p:blipFill>
        <p:spPr>
          <a:xfrm>
            <a:off x="8447040" y="5313960"/>
            <a:ext cx="1416960" cy="1342080"/>
          </a:xfrm>
          <a:prstGeom prst="rect">
            <a:avLst/>
          </a:prstGeom>
          <a:ln>
            <a:noFill/>
          </a:ln>
        </p:spPr>
      </p:pic>
      <p:sp>
        <p:nvSpPr>
          <p:cNvPr id="119" name="CustomShape 12"/>
          <p:cNvSpPr/>
          <p:nvPr/>
        </p:nvSpPr>
        <p:spPr>
          <a:xfrm>
            <a:off x="130320" y="673920"/>
            <a:ext cx="716616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0" name="Picture 16" descr="A collage of images of a person&amp;#39;s face&#10;&#10;Description automatically generated"/>
          <p:cNvPicPr/>
          <p:nvPr/>
        </p:nvPicPr>
        <p:blipFill>
          <a:blip r:embed="rId8"/>
          <a:stretch/>
        </p:blipFill>
        <p:spPr>
          <a:xfrm>
            <a:off x="237600" y="3535200"/>
            <a:ext cx="4349520" cy="2886840"/>
          </a:xfrm>
          <a:prstGeom prst="rect">
            <a:avLst/>
          </a:prstGeom>
          <a:ln>
            <a:noFill/>
          </a:ln>
        </p:spPr>
      </p:pic>
      <p:pic>
        <p:nvPicPr>
          <p:cNvPr id="121" name="Picture 33" descr="Blue text on a black background&#10;&#10;Description automatically generated"/>
          <p:cNvPicPr/>
          <p:nvPr/>
        </p:nvPicPr>
        <p:blipFill>
          <a:blip r:embed="rId9"/>
          <a:srcRect l="0" t="0" r="79624" b="1587"/>
          <a:stretch/>
        </p:blipFill>
        <p:spPr>
          <a:xfrm>
            <a:off x="979560" y="740160"/>
            <a:ext cx="510480" cy="554400"/>
          </a:xfrm>
          <a:prstGeom prst="rect">
            <a:avLst/>
          </a:prstGeom>
          <a:ln>
            <a:noFill/>
          </a:ln>
        </p:spPr>
      </p:pic>
      <p:pic>
        <p:nvPicPr>
          <p:cNvPr id="122" name="Picture 29" descr="GitHub - NeoGeographyToolkit/StereoPipeline: The NASA Ames Stereo Pipeline  is a suite of automated geodesy &amp; stereogrammetry tools designed for  processing planetary imagery captured from orbiting and landed robotic  explorers on other planets."/>
          <p:cNvPicPr/>
          <p:nvPr/>
        </p:nvPicPr>
        <p:blipFill>
          <a:blip r:embed="rId10"/>
          <a:srcRect l="687" t="2129" r="-687" b="24819"/>
          <a:stretch/>
        </p:blipFill>
        <p:spPr>
          <a:xfrm>
            <a:off x="8264880" y="3922920"/>
            <a:ext cx="3569400" cy="1267560"/>
          </a:xfrm>
          <a:prstGeom prst="rect">
            <a:avLst/>
          </a:prstGeom>
          <a:ln>
            <a:noFill/>
          </a:ln>
        </p:spPr>
      </p:pic>
      <p:sp>
        <p:nvSpPr>
          <p:cNvPr id="123" name="CustomShape 13"/>
          <p:cNvSpPr/>
          <p:nvPr/>
        </p:nvSpPr>
        <p:spPr>
          <a:xfrm>
            <a:off x="956160" y="3137760"/>
            <a:ext cx="2335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97000"/>
          </a:bodyPr>
          <a:p>
            <a:pPr>
              <a:lnSpc>
                <a:spcPct val="90000"/>
              </a:lnSpc>
            </a:pPr>
            <a:r>
              <a:rPr b="0" i="1" lang="en-GB" sz="1800" spc="-1" strike="noStrike">
                <a:solidFill>
                  <a:srgbClr val="ffffff"/>
                </a:solidFill>
                <a:latin typeface="Calibri Light"/>
                <a:ea typeface="DejaVu Sans"/>
              </a:rPr>
              <a:t>AFS150 Scanner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4" name="CustomShape 14"/>
          <p:cNvSpPr/>
          <p:nvPr/>
        </p:nvSpPr>
        <p:spPr>
          <a:xfrm>
            <a:off x="200160" y="6377760"/>
            <a:ext cx="38257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000000"/>
                </a:solidFill>
                <a:latin typeface="Calibri Light"/>
                <a:ea typeface="DejaVu Sans"/>
              </a:rPr>
              <a:t>Fiducial detection in 1960 frames 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3708720" y="19440"/>
            <a:ext cx="8469000" cy="682992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3960" y="6168240"/>
            <a:ext cx="4392720" cy="68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2"/>
          <p:cNvSpPr/>
          <p:nvPr/>
        </p:nvSpPr>
        <p:spPr>
          <a:xfrm>
            <a:off x="130320" y="745920"/>
            <a:ext cx="343548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3"/>
          <p:cNvSpPr/>
          <p:nvPr/>
        </p:nvSpPr>
        <p:spPr>
          <a:xfrm>
            <a:off x="163440" y="127440"/>
            <a:ext cx="6034680" cy="5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70000"/>
          </a:bodyPr>
          <a:p>
            <a:pPr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Open access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213120" y="1770480"/>
            <a:ext cx="3303000" cy="14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1,100 Orthos &amp; DEMs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15,000 Oriented images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765 Gb of data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82880" y="3551400"/>
            <a:ext cx="4389480" cy="229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Validation in stable terrain: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Pléiades orthoimages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Pléiades DEMs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Lidar DEMs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 Light"/>
                <a:ea typeface="DejaVu Sans"/>
              </a:rPr>
              <a:t>Positional accuracy &gt;10 m (XYZ)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1410840" y="5888160"/>
            <a:ext cx="431064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334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en-GB" sz="3340" spc="-1" strike="noStrike" u="sng">
                <a:solidFill>
                  <a:srgbClr val="0563c1"/>
                </a:solidFill>
                <a:uFillTx/>
                <a:latin typeface="Calibri Light"/>
                <a:hlinkClick r:id="rId2"/>
              </a:rPr>
              <a:t>loftmyndasja.lmi.is</a:t>
            </a:r>
            <a:endParaRPr b="0" lang="en-US" sz="33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-1080" y="-1440"/>
            <a:ext cx="4737240" cy="74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Glacier changes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3" name="Picture 2" descr="https://www.vedur.is/media/KB-LMI_Fjallsjokull_1988-2021_4K.jpg"/>
          <p:cNvPicPr/>
          <p:nvPr/>
        </p:nvPicPr>
        <p:blipFill>
          <a:blip r:embed="rId1"/>
          <a:srcRect l="-122" t="964" r="50144" b="651"/>
          <a:stretch/>
        </p:blipFill>
        <p:spPr>
          <a:xfrm>
            <a:off x="413280" y="759960"/>
            <a:ext cx="4259520" cy="301716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 flipV="1" rot="5400000">
            <a:off x="1864440" y="3451680"/>
            <a:ext cx="658620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3"/>
          <p:cNvSpPr/>
          <p:nvPr/>
        </p:nvSpPr>
        <p:spPr>
          <a:xfrm flipV="1">
            <a:off x="118080" y="642600"/>
            <a:ext cx="5276520" cy="464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Picture 14" descr="https://www.vedur.is/media/KB-LMI_Fjallsjokull_1988-2021_4K.jpg"/>
          <p:cNvPicPr/>
          <p:nvPr/>
        </p:nvPicPr>
        <p:blipFill>
          <a:blip r:embed="rId2"/>
          <a:srcRect l="50032" t="-313" r="-78" b="-363"/>
          <a:stretch/>
        </p:blipFill>
        <p:spPr>
          <a:xfrm>
            <a:off x="431640" y="3778560"/>
            <a:ext cx="4265640" cy="3087360"/>
          </a:xfrm>
          <a:prstGeom prst="rect">
            <a:avLst/>
          </a:prstGeom>
          <a:ln>
            <a:noFill/>
          </a:ln>
        </p:spPr>
      </p:pic>
      <p:pic>
        <p:nvPicPr>
          <p:cNvPr id="137" name="Picture 4" descr=""/>
          <p:cNvPicPr/>
          <p:nvPr/>
        </p:nvPicPr>
        <p:blipFill>
          <a:blip r:embed="rId3"/>
          <a:stretch/>
        </p:blipFill>
        <p:spPr>
          <a:xfrm>
            <a:off x="5666760" y="10080"/>
            <a:ext cx="6525000" cy="6847560"/>
          </a:xfrm>
          <a:prstGeom prst="rect">
            <a:avLst/>
          </a:prstGeom>
          <a:ln>
            <a:noFill/>
          </a:ln>
        </p:spPr>
      </p:pic>
      <p:sp>
        <p:nvSpPr>
          <p:cNvPr id="138" name="CustomShape 4"/>
          <p:cNvSpPr/>
          <p:nvPr/>
        </p:nvSpPr>
        <p:spPr>
          <a:xfrm>
            <a:off x="10352160" y="647784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Múlajökull (1995)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21040" y="56520"/>
            <a:ext cx="4033080" cy="62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0000"/>
          </a:bodyPr>
          <a:p>
            <a:pPr>
              <a:lnSpc>
                <a:spcPct val="9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Volcanic changes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0" name="Picture 1" descr="A black and white photo of a cloud&#10;&#10;Description automatically generated"/>
          <p:cNvPicPr/>
          <p:nvPr/>
        </p:nvPicPr>
        <p:blipFill>
          <a:blip r:embed="rId1"/>
          <a:stretch/>
        </p:blipFill>
        <p:spPr>
          <a:xfrm>
            <a:off x="4413960" y="21240"/>
            <a:ext cx="3826080" cy="3612600"/>
          </a:xfrm>
          <a:prstGeom prst="rect">
            <a:avLst/>
          </a:prstGeom>
          <a:ln>
            <a:noFill/>
          </a:ln>
        </p:spPr>
      </p:pic>
      <p:pic>
        <p:nvPicPr>
          <p:cNvPr id="141" name="Picture 5" descr="An aerial view of a body of water and a city&#10;&#10;Description automatically generated"/>
          <p:cNvPicPr/>
          <p:nvPr/>
        </p:nvPicPr>
        <p:blipFill>
          <a:blip r:embed="rId2"/>
          <a:stretch/>
        </p:blipFill>
        <p:spPr>
          <a:xfrm>
            <a:off x="8354880" y="-2880"/>
            <a:ext cx="3679920" cy="3641400"/>
          </a:xfrm>
          <a:prstGeom prst="rect">
            <a:avLst/>
          </a:prstGeom>
          <a:ln>
            <a:noFill/>
          </a:ln>
        </p:spPr>
      </p:pic>
      <p:pic>
        <p:nvPicPr>
          <p:cNvPr id="142" name="Picture 4" descr="A satellite view of a city&#10;&#10;Description automatically generated"/>
          <p:cNvPicPr/>
          <p:nvPr/>
        </p:nvPicPr>
        <p:blipFill>
          <a:blip r:embed="rId3"/>
          <a:srcRect l="9558" t="131" r="145" b="-438"/>
          <a:stretch/>
        </p:blipFill>
        <p:spPr>
          <a:xfrm>
            <a:off x="8364240" y="3717360"/>
            <a:ext cx="3681000" cy="3168720"/>
          </a:xfrm>
          <a:prstGeom prst="rect">
            <a:avLst/>
          </a:prstGeom>
          <a:ln>
            <a:noFill/>
          </a:ln>
        </p:spPr>
      </p:pic>
      <p:pic>
        <p:nvPicPr>
          <p:cNvPr id="143" name="Picture 7" descr="A map of the world&#10;&#10;Description automatically generated"/>
          <p:cNvPicPr/>
          <p:nvPr/>
        </p:nvPicPr>
        <p:blipFill>
          <a:blip r:embed="rId4"/>
          <a:stretch/>
        </p:blipFill>
        <p:spPr>
          <a:xfrm>
            <a:off x="270000" y="3678480"/>
            <a:ext cx="7956720" cy="317088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195120" y="601200"/>
            <a:ext cx="397332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Picture 11" descr="A satellite view of a planet&#10;&#10;Description automatically generated"/>
          <p:cNvPicPr/>
          <p:nvPr/>
        </p:nvPicPr>
        <p:blipFill>
          <a:blip r:embed="rId5"/>
          <a:stretch/>
        </p:blipFill>
        <p:spPr>
          <a:xfrm>
            <a:off x="821880" y="696240"/>
            <a:ext cx="3101400" cy="2908440"/>
          </a:xfrm>
          <a:prstGeom prst="rect">
            <a:avLst/>
          </a:prstGeom>
          <a:ln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94896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Surtsey (1964)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483696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Krafla (1977)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847296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Heymaey (1973)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49" name="CustomShape 6"/>
          <p:cNvSpPr/>
          <p:nvPr/>
        </p:nvSpPr>
        <p:spPr>
          <a:xfrm>
            <a:off x="8472960" y="650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Heymaey (1973)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4297680" y="6509520"/>
            <a:ext cx="396504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Hekla (1960). Lava outlines from 1947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59760" y="7200"/>
            <a:ext cx="12094200" cy="685728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76320" y="34560"/>
            <a:ext cx="7604280" cy="85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Calibri Light"/>
                <a:ea typeface="Calibri Light"/>
              </a:rPr>
              <a:t>Coastal erosion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81080" y="506160"/>
            <a:ext cx="3293280" cy="482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10352160" y="647784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i="1" lang="en-GB" sz="1500" spc="-1" strike="noStrike">
                <a:solidFill>
                  <a:srgbClr val="eeeeee"/>
                </a:solidFill>
                <a:latin typeface="Calibri Light"/>
                <a:ea typeface="DejaVu Sans"/>
              </a:rPr>
              <a:t>Surtsey (1998)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91440" y="91440"/>
            <a:ext cx="9326520" cy="68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2000"/>
          </a:bodyPr>
          <a:p>
            <a:pPr>
              <a:lnSpc>
                <a:spcPct val="90000"/>
              </a:lnSpc>
            </a:pPr>
            <a:r>
              <a:rPr b="0" lang="en-GB" sz="6000" spc="-1" strike="noStrike">
                <a:solidFill>
                  <a:srgbClr val="000000"/>
                </a:solidFill>
                <a:latin typeface="Calibri Light"/>
                <a:ea typeface="DejaVu Sans"/>
              </a:rPr>
              <a:t>Elevation changes and volume changes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156" name="Picture 1" descr="A collage of images of the moon&#10;&#10;Description automatically generated"/>
          <p:cNvPicPr/>
          <p:nvPr/>
        </p:nvPicPr>
        <p:blipFill>
          <a:blip r:embed="rId1"/>
          <a:stretch/>
        </p:blipFill>
        <p:spPr>
          <a:xfrm>
            <a:off x="6770880" y="1446840"/>
            <a:ext cx="5298840" cy="5335200"/>
          </a:xfrm>
          <a:prstGeom prst="rect">
            <a:avLst/>
          </a:prstGeom>
          <a:ln>
            <a:noFill/>
          </a:ln>
        </p:spPr>
      </p:pic>
      <p:pic>
        <p:nvPicPr>
          <p:cNvPr id="157" name="Picture 11" descr=""/>
          <p:cNvPicPr/>
          <p:nvPr/>
        </p:nvPicPr>
        <p:blipFill>
          <a:blip r:embed="rId2"/>
          <a:stretch/>
        </p:blipFill>
        <p:spPr>
          <a:xfrm>
            <a:off x="0" y="3151440"/>
            <a:ext cx="3110400" cy="368964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2702880" y="831240"/>
            <a:ext cx="3255480" cy="60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marL="216000" indent="-215640" algn="ctr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000000"/>
                </a:solidFill>
                <a:latin typeface="Calibri Light"/>
                <a:ea typeface="DejaVu Sans"/>
              </a:rPr>
              <a:t>Glacier Volume Change &amp; Geodetic Mass Balance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968880" y="903240"/>
            <a:ext cx="4937400" cy="31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marL="216000" indent="-215640" algn="ctr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000000"/>
                </a:solidFill>
                <a:latin typeface="Calibri Light"/>
                <a:ea typeface="DejaVu Sans"/>
              </a:rPr>
              <a:t>Lava volumes &amp; Mean Output Rate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2318040" y="5525280"/>
            <a:ext cx="24559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 Light"/>
                <a:ea typeface="DejaVu Sans"/>
              </a:rPr>
              <a:t>Coastal erosion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2504880" y="5928120"/>
            <a:ext cx="2213640" cy="31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45000"/>
          </a:bodyPr>
          <a:p>
            <a:pPr>
              <a:lnSpc>
                <a:spcPct val="9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Calibri Light"/>
                <a:ea typeface="DejaVu Sans"/>
              </a:rPr>
              <a:t>(E.g. Óskarsson et al., 2020)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8382240" y="1182960"/>
            <a:ext cx="2553480" cy="24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22000"/>
          </a:bodyPr>
          <a:p>
            <a:pPr>
              <a:lnSpc>
                <a:spcPct val="90000"/>
              </a:lnSpc>
            </a:pPr>
            <a:r>
              <a:rPr b="0" i="1" lang="en-GB" sz="1600" spc="-1" strike="noStrike">
                <a:solidFill>
                  <a:srgbClr val="000000"/>
                </a:solidFill>
                <a:latin typeface="Calibri Light"/>
                <a:ea typeface="DejaVu Sans"/>
              </a:rPr>
              <a:t>(E.g. Pedersen et al., 2018)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108000" y="718560"/>
            <a:ext cx="9309960" cy="572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4" name="" descr=""/>
          <p:cNvPicPr/>
          <p:nvPr/>
        </p:nvPicPr>
        <p:blipFill>
          <a:blip r:embed="rId3"/>
          <a:stretch/>
        </p:blipFill>
        <p:spPr>
          <a:xfrm>
            <a:off x="1998000" y="1362960"/>
            <a:ext cx="4443120" cy="393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Application>LibreOffice/6.4.7.2$Linux_X86_64 LibreOffice_project/40$Build-2</Application>
  <Words>479</Words>
  <Paragraphs>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2019-09-25T17:28:55Z</dcterms:created>
  <dc:creator>Eydís Líndal Finnbogadóttir</dc:creator>
  <dc:description/>
  <dc:language>en-US</dc:language>
  <cp:lastModifiedBy/>
  <dcterms:modified xsi:type="dcterms:W3CDTF">2024-04-12T18:20:47Z</dcterms:modified>
  <cp:revision>1023</cp:revision>
  <dc:subject/>
  <dc:title>Framtíðarsýn fyrir  Landmælingar Íslands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2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