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9.png" ContentType="image/png"/>
  <Override PartName="/ppt/media/image26.png" ContentType="image/png"/>
  <Override PartName="/ppt/media/image23.jpeg" ContentType="image/jpeg"/>
  <Override PartName="/ppt/media/image12.png" ContentType="image/png"/>
  <Override PartName="/ppt/media/image22.png" ContentType="image/png"/>
  <Override PartName="/ppt/media/image24.jpeg" ContentType="image/jpeg"/>
  <Override PartName="/ppt/media/image10.jpeg" ContentType="image/jpeg"/>
  <Override PartName="/ppt/media/image5.jpeg" ContentType="image/jpeg"/>
  <Override PartName="/ppt/media/image20.png" ContentType="image/png"/>
  <Override PartName="/ppt/media/image28.png" ContentType="image/png"/>
  <Override PartName="/ppt/media/image7.jpeg" ContentType="image/jpeg"/>
  <Override PartName="/ppt/media/image14.jpeg" ContentType="image/jpeg"/>
  <Override PartName="/ppt/media/image8.png" ContentType="image/png"/>
  <Override PartName="/ppt/media/image18.png" ContentType="image/png"/>
  <Override PartName="/ppt/media/image6.jpeg" ContentType="image/jpeg"/>
  <Override PartName="/ppt/media/image13.png" ContentType="image/png"/>
  <Override PartName="/ppt/media/image9.png" ContentType="image/png"/>
  <Override PartName="/ppt/media/image31.gif" ContentType="image/gif"/>
  <Override PartName="/ppt/media/image11.png" ContentType="image/png"/>
  <Override PartName="/ppt/media/image34.png" ContentType="image/png"/>
  <Override PartName="/ppt/media/image4.png" ContentType="image/png"/>
  <Override PartName="/ppt/media/image33.jpeg" ContentType="image/jpeg"/>
  <Override PartName="/ppt/media/image27.png" ContentType="image/png"/>
  <Override PartName="/ppt/media/image30.png" ContentType="image/png"/>
  <Override PartName="/ppt/media/image3.jpeg" ContentType="image/jpeg"/>
  <Override PartName="/ppt/media/image35.jpeg" ContentType="image/jpeg"/>
  <Override PartName="/ppt/media/image1.jpeg" ContentType="image/jpeg"/>
  <Override PartName="/ppt/media/image32.png" ContentType="image/png"/>
  <Override PartName="/ppt/media/image2.png" ContentType="image/png"/>
  <Override PartName="/ppt/media/image25.png" ContentType="image/png"/>
  <Override PartName="/ppt/media/image15.jpeg" ContentType="image/jpeg"/>
  <Override PartName="/ppt/media/image16.jpeg" ContentType="image/jpeg"/>
  <Override PartName="/ppt/media/image17.png" ContentType="image/png"/>
  <Override PartName="/ppt/media/image19.png" ContentType="image/png"/>
  <Override PartName="/ppt/media/image21.png" ContentType="image/png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12188825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57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C35D87ED-7154-4519-8DE4-7BAAFE3B0ABA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0800" cy="4004640"/>
          </a:xfrm>
          <a:prstGeom prst="rect">
            <a:avLst/>
          </a:prstGeom>
          <a:ln w="0">
            <a:noFill/>
          </a:ln>
        </p:spPr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9920" cy="3593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27" name="CustomShape 3"/>
          <p:cNvSpPr/>
          <p:nvPr/>
        </p:nvSpPr>
        <p:spPr>
          <a:xfrm>
            <a:off x="3884760" y="8685360"/>
            <a:ext cx="2965320" cy="45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9ACB1147-C23A-4A2E-BA5C-4BE6CA81B902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666666"/>
            </a:gs>
            <a:gs pos="100000">
              <a:srgbClr val="333333"/>
            </a:gs>
          </a:gsLst>
          <a:lin ang="36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</a:t>
            </a:r>
            <a:r>
              <a:rPr b="0" lang="en-US" sz="4400" spc="-1" strike="noStrike">
                <a:latin typeface="Arial"/>
              </a:rPr>
              <a:t>the 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666666"/>
            </a:gs>
            <a:gs pos="100000">
              <a:srgbClr val="333333"/>
            </a:gs>
          </a:gsLst>
          <a:lin ang="36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</a:t>
            </a:r>
            <a:r>
              <a:rPr b="0" lang="en-US" sz="4400" spc="-1" strike="noStrike">
                <a:latin typeface="Arial"/>
              </a:rPr>
              <a:t>the 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666666"/>
            </a:gs>
            <a:gs pos="100000">
              <a:srgbClr val="333333"/>
            </a:gs>
          </a:gsLst>
          <a:lin ang="36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</a:t>
            </a:r>
            <a:r>
              <a:rPr b="0" lang="en-US" sz="4400" spc="-1" strike="noStrike">
                <a:latin typeface="Arial"/>
              </a:rPr>
              <a:t>the 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666666"/>
            </a:gs>
            <a:gs pos="100000">
              <a:srgbClr val="333333"/>
            </a:gs>
          </a:gsLst>
          <a:lin ang="36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gif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jpe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2" descr="A picture containing rock, reptile, outdoor, stone&#10;&#10;Description automatically generated"/>
          <p:cNvPicPr/>
          <p:nvPr/>
        </p:nvPicPr>
        <p:blipFill>
          <a:blip r:embed="rId1"/>
          <a:stretch/>
        </p:blipFill>
        <p:spPr>
          <a:xfrm>
            <a:off x="360" y="-1260360"/>
            <a:ext cx="12155040" cy="8116560"/>
          </a:xfrm>
          <a:prstGeom prst="rect">
            <a:avLst/>
          </a:prstGeom>
          <a:ln w="0"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2185200" y="6115320"/>
            <a:ext cx="8660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Joaquín M.C. Belart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LEGOS, Toulouse, 15 Mar 2023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906840" y="4395600"/>
            <a:ext cx="10232280" cy="130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marL="571680" indent="-571680" algn="ctr">
              <a:lnSpc>
                <a:spcPct val="100000"/>
              </a:lnSpc>
              <a:buClr>
                <a:srgbClr val="c0504d"/>
              </a:buClr>
              <a:buFont typeface="Arial"/>
              <a:buChar char="•"/>
            </a:pPr>
            <a:r>
              <a:rPr b="1" lang="en-US" sz="4000" spc="-1" strike="noStrike">
                <a:solidFill>
                  <a:srgbClr val="ffffd7"/>
                </a:solidFill>
                <a:latin typeface="Arial"/>
                <a:ea typeface="DejaVu Sans"/>
              </a:rPr>
              <a:t>Dinamis mapping of Icelandic glaciers 2020-2022</a:t>
            </a:r>
            <a:endParaRPr b="0" lang="en-U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Box 279"/>
          <p:cNvSpPr/>
          <p:nvPr/>
        </p:nvSpPr>
        <p:spPr>
          <a:xfrm>
            <a:off x="8610840" y="9874440"/>
            <a:ext cx="176760" cy="45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Rectangle 3"/>
          <p:cNvSpPr/>
          <p:nvPr/>
        </p:nvSpPr>
        <p:spPr>
          <a:xfrm>
            <a:off x="3600" y="0"/>
            <a:ext cx="12184920" cy="6852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CustomShape 1_0"/>
          <p:cNvSpPr/>
          <p:nvPr/>
        </p:nvSpPr>
        <p:spPr>
          <a:xfrm>
            <a:off x="0" y="720"/>
            <a:ext cx="12184200" cy="68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Vatnajökull: SPOT7 &amp; Pléiades 2021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04" name="Picture 5" descr="Map&#10;&#10;Description automatically generated"/>
          <p:cNvPicPr/>
          <p:nvPr/>
        </p:nvPicPr>
        <p:blipFill>
          <a:blip r:embed="rId1"/>
          <a:stretch/>
        </p:blipFill>
        <p:spPr>
          <a:xfrm>
            <a:off x="2277720" y="1080"/>
            <a:ext cx="9547560" cy="6842160"/>
          </a:xfrm>
          <a:prstGeom prst="rect">
            <a:avLst/>
          </a:prstGeom>
          <a:ln w="0">
            <a:noFill/>
          </a:ln>
        </p:spPr>
      </p:pic>
      <p:sp>
        <p:nvSpPr>
          <p:cNvPr id="205" name="CustomShape 1_0"/>
          <p:cNvSpPr/>
          <p:nvPr/>
        </p:nvSpPr>
        <p:spPr>
          <a:xfrm>
            <a:off x="1800" y="218880"/>
            <a:ext cx="3635280" cy="12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Vatnajökull: SPOT7 &amp; Pléiades 2021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minus lidar (2010-2012)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Box 279"/>
          <p:cNvSpPr/>
          <p:nvPr/>
        </p:nvSpPr>
        <p:spPr>
          <a:xfrm>
            <a:off x="8610840" y="9874440"/>
            <a:ext cx="176760" cy="45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7" name="Picture 2" descr="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3879360" y="3459600"/>
            <a:ext cx="8143560" cy="334296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3" descr="Diagram&#10;&#10;Description automatically generated"/>
          <p:cNvPicPr/>
          <p:nvPr/>
        </p:nvPicPr>
        <p:blipFill>
          <a:blip r:embed="rId2"/>
          <a:stretch/>
        </p:blipFill>
        <p:spPr>
          <a:xfrm>
            <a:off x="3882960" y="79920"/>
            <a:ext cx="8098200" cy="3377520"/>
          </a:xfrm>
          <a:prstGeom prst="rect">
            <a:avLst/>
          </a:prstGeom>
          <a:ln w="0">
            <a:noFill/>
          </a:ln>
        </p:spPr>
      </p:pic>
      <p:sp>
        <p:nvSpPr>
          <p:cNvPr id="209" name="CustomShape 15"/>
          <p:cNvSpPr/>
          <p:nvPr/>
        </p:nvSpPr>
        <p:spPr>
          <a:xfrm>
            <a:off x="-2520" y="536760"/>
            <a:ext cx="4113720" cy="110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Monitoring of geothermal areas: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Grímsvötn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10" name="CustomShape 16"/>
          <p:cNvSpPr/>
          <p:nvPr/>
        </p:nvSpPr>
        <p:spPr>
          <a:xfrm>
            <a:off x="-2520" y="6172200"/>
            <a:ext cx="4113720" cy="63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i="1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Eyjólfur Magnússon, JHÍ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9"/>
          <p:cNvSpPr/>
          <p:nvPr/>
        </p:nvSpPr>
        <p:spPr>
          <a:xfrm>
            <a:off x="-2520" y="32760"/>
            <a:ext cx="12184200" cy="59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Near-real time Monitoring - CIEST</a:t>
            </a:r>
            <a:r>
              <a:rPr b="0" lang="en-US" sz="2800" spc="-1" strike="noStrike" baseline="33000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12" name="Picture 4_ 2" descr="Map&#10;&#10;Description automatically generated"/>
          <p:cNvPicPr/>
          <p:nvPr/>
        </p:nvPicPr>
        <p:blipFill>
          <a:blip r:embed="rId1"/>
          <a:stretch/>
        </p:blipFill>
        <p:spPr>
          <a:xfrm>
            <a:off x="12240" y="2333520"/>
            <a:ext cx="6667560" cy="3999240"/>
          </a:xfrm>
          <a:prstGeom prst="rect">
            <a:avLst/>
          </a:prstGeom>
          <a:ln w="0">
            <a:noFill/>
          </a:ln>
        </p:spPr>
      </p:pic>
      <p:pic>
        <p:nvPicPr>
          <p:cNvPr id="213" name="" descr=""/>
          <p:cNvPicPr/>
          <p:nvPr/>
        </p:nvPicPr>
        <p:blipFill>
          <a:blip r:embed="rId2"/>
          <a:stretch/>
        </p:blipFill>
        <p:spPr>
          <a:xfrm>
            <a:off x="6782760" y="2328120"/>
            <a:ext cx="5326200" cy="3585240"/>
          </a:xfrm>
          <a:prstGeom prst="rect">
            <a:avLst/>
          </a:prstGeom>
          <a:ln w="0">
            <a:noFill/>
          </a:ln>
        </p:spPr>
      </p:pic>
      <p:pic>
        <p:nvPicPr>
          <p:cNvPr id="214" name="" descr=""/>
          <p:cNvPicPr/>
          <p:nvPr/>
        </p:nvPicPr>
        <p:blipFill>
          <a:blip r:embed="rId3"/>
          <a:stretch/>
        </p:blipFill>
        <p:spPr>
          <a:xfrm>
            <a:off x="9619200" y="2328120"/>
            <a:ext cx="2478240" cy="678240"/>
          </a:xfrm>
          <a:prstGeom prst="rect">
            <a:avLst/>
          </a:prstGeom>
          <a:ln w="0">
            <a:noFill/>
          </a:ln>
        </p:spPr>
      </p:pic>
      <p:sp>
        <p:nvSpPr>
          <p:cNvPr id="215" name="TextBox 1_ 2"/>
          <p:cNvSpPr/>
          <p:nvPr/>
        </p:nvSpPr>
        <p:spPr>
          <a:xfrm>
            <a:off x="548280" y="665640"/>
            <a:ext cx="11079000" cy="137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0" rIns="0" tIns="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First time Pléiades is used in near-real time for volcano monitoring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These data provided crucial information for the evolution of the eruption during the first 10 days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Repeated in La Palma (Sep – Oct 2021) and in Fagradalsfjall/Meradalir (Aug 2022) eruptions.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6" name="TextBox 5_ 2"/>
          <p:cNvSpPr/>
          <p:nvPr/>
        </p:nvSpPr>
        <p:spPr>
          <a:xfrm>
            <a:off x="6707880" y="5976720"/>
            <a:ext cx="5461920" cy="31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US" sz="1500" spc="-1" strike="noStrike">
                <a:solidFill>
                  <a:srgbClr val="ffffff"/>
                </a:solidFill>
                <a:latin typeface="Calibri"/>
                <a:ea typeface="DejaVu Sans"/>
              </a:rPr>
              <a:t>Gouhier et al., 2022. </a:t>
            </a:r>
            <a:r>
              <a:rPr b="0" i="1" lang="en-US" sz="1500" spc="-1" strike="noStrike">
                <a:solidFill>
                  <a:srgbClr val="ffffff"/>
                </a:solidFill>
                <a:latin typeface="Calibri"/>
                <a:ea typeface="Arial"/>
              </a:rPr>
              <a:t>Journal of Applied Volcanology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Box 279"/>
          <p:cNvSpPr/>
          <p:nvPr/>
        </p:nvSpPr>
        <p:spPr>
          <a:xfrm>
            <a:off x="8610840" y="9874440"/>
            <a:ext cx="176760" cy="45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3_ 2"/>
          <p:cNvSpPr/>
          <p:nvPr/>
        </p:nvSpPr>
        <p:spPr>
          <a:xfrm>
            <a:off x="-2520" y="-75240"/>
            <a:ext cx="12188160" cy="73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La palma monitoring from Pléiades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19" name="Picture 16" descr="Map&#10;&#10;Description automatically generated"/>
          <p:cNvPicPr/>
          <p:nvPr/>
        </p:nvPicPr>
        <p:blipFill>
          <a:blip r:embed="rId1"/>
          <a:stretch/>
        </p:blipFill>
        <p:spPr>
          <a:xfrm>
            <a:off x="0" y="1287000"/>
            <a:ext cx="5940360" cy="4177080"/>
          </a:xfrm>
          <a:prstGeom prst="rect">
            <a:avLst/>
          </a:prstGeom>
          <a:ln w="0">
            <a:noFill/>
          </a:ln>
        </p:spPr>
      </p:pic>
      <p:pic>
        <p:nvPicPr>
          <p:cNvPr id="220" name="" descr=""/>
          <p:cNvPicPr/>
          <p:nvPr/>
        </p:nvPicPr>
        <p:blipFill>
          <a:blip r:embed="rId2"/>
          <a:stretch/>
        </p:blipFill>
        <p:spPr>
          <a:xfrm>
            <a:off x="6172200" y="1235880"/>
            <a:ext cx="6013440" cy="424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28"/>
          <p:cNvSpPr/>
          <p:nvPr/>
        </p:nvSpPr>
        <p:spPr>
          <a:xfrm>
            <a:off x="151200" y="72000"/>
            <a:ext cx="4707720" cy="61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Outlook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22" name="CustomShape 29"/>
          <p:cNvSpPr/>
          <p:nvPr/>
        </p:nvSpPr>
        <p:spPr>
          <a:xfrm>
            <a:off x="228240" y="1643040"/>
            <a:ext cx="6878520" cy="422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Pléiades will continue active until end of 2024. Follow-up: CO3D (https://co3d.cnes.fr/en/co3d-0)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Other sensors currently available with similar characteristics are also limited and privately run: WorldView, SPOT6/7, SkySat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Some ideas for publicly available satellite stereoimages are being discussed: Sentinel HR, Landsat 10. Unfortunately not very optimistic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Optical stereoimages are cloud-dependent. This is a challenge in Iceland. Radar-based DEMs can overcome this problem (e.g. TDX)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223" name="Picture 374" descr=""/>
          <p:cNvPicPr/>
          <p:nvPr/>
        </p:nvPicPr>
        <p:blipFill>
          <a:blip r:embed="rId1"/>
          <a:stretch/>
        </p:blipFill>
        <p:spPr>
          <a:xfrm>
            <a:off x="8031960" y="0"/>
            <a:ext cx="4152960" cy="6853680"/>
          </a:xfrm>
          <a:prstGeom prst="rect">
            <a:avLst/>
          </a:prstGeom>
          <a:ln w="0">
            <a:noFill/>
          </a:ln>
        </p:spPr>
      </p:pic>
      <p:sp>
        <p:nvSpPr>
          <p:cNvPr id="224" name="TextBox 377"/>
          <p:cNvSpPr/>
          <p:nvPr/>
        </p:nvSpPr>
        <p:spPr>
          <a:xfrm>
            <a:off x="8778240" y="6490440"/>
            <a:ext cx="3401640" cy="3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© CNES. Distribution Airbus DS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"/>
          <p:cNvSpPr/>
          <p:nvPr/>
        </p:nvSpPr>
        <p:spPr>
          <a:xfrm>
            <a:off x="-228600" y="675360"/>
            <a:ext cx="12416040" cy="6408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36"/>
          <p:cNvSpPr/>
          <p:nvPr/>
        </p:nvSpPr>
        <p:spPr>
          <a:xfrm>
            <a:off x="-2520" y="32760"/>
            <a:ext cx="12187440" cy="59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Pléiades surveys in Iceland since launch of satellites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63" name="Picture 9" descr="Map&#10;&#10;Description automatically generated"/>
          <p:cNvPicPr/>
          <p:nvPr/>
        </p:nvPicPr>
        <p:blipFill>
          <a:blip r:embed="rId1"/>
          <a:stretch/>
        </p:blipFill>
        <p:spPr>
          <a:xfrm>
            <a:off x="3365280" y="675360"/>
            <a:ext cx="8822160" cy="6179040"/>
          </a:xfrm>
          <a:prstGeom prst="rect">
            <a:avLst/>
          </a:prstGeom>
          <a:ln w="0">
            <a:noFill/>
          </a:ln>
        </p:spPr>
      </p:pic>
      <p:sp>
        <p:nvSpPr>
          <p:cNvPr id="164" name="CustomShape 27"/>
          <p:cNvSpPr/>
          <p:nvPr/>
        </p:nvSpPr>
        <p:spPr>
          <a:xfrm>
            <a:off x="260640" y="1449720"/>
            <a:ext cx="2845440" cy="158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720" algn="ctr">
              <a:lnSpc>
                <a:spcPct val="100000"/>
              </a:lnSpc>
              <a:spcBef>
                <a:spcPts val="641"/>
              </a:spcBef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Main mapping initiatives: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  <a:buNone/>
            </a:pPr>
            <a:r>
              <a:rPr b="0" lang="en-US" sz="2000" spc="-1" strike="noStrike">
                <a:solidFill>
                  <a:srgbClr val="ed7d31"/>
                </a:solidFill>
                <a:latin typeface="Calibri"/>
                <a:ea typeface="Arial"/>
              </a:rPr>
              <a:t>CIEST</a:t>
            </a:r>
            <a:r>
              <a:rPr b="0" lang="en-US" sz="2000" spc="-1" strike="noStrike" baseline="30000">
                <a:solidFill>
                  <a:srgbClr val="ed7d31"/>
                </a:solidFill>
                <a:latin typeface="Calibri"/>
                <a:ea typeface="Arial"/>
              </a:rPr>
              <a:t>2</a:t>
            </a:r>
            <a:r>
              <a:rPr b="0" lang="en-US" sz="2000" spc="-1" strike="noStrike">
                <a:solidFill>
                  <a:srgbClr val="ed7d31"/>
                </a:solidFill>
                <a:latin typeface="Calibri"/>
                <a:ea typeface="Arial"/>
              </a:rPr>
              <a:t> Initiative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Dinamis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  <a:buNone/>
            </a:pPr>
            <a:r>
              <a:rPr b="0" lang="en-US" sz="2000" spc="-1" strike="noStrike">
                <a:solidFill>
                  <a:srgbClr val="1a2bad"/>
                </a:solidFill>
                <a:latin typeface="Calibri"/>
                <a:ea typeface="DejaVu Sans"/>
              </a:rPr>
              <a:t>CEOS-Volcano Supersite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65" name="Picture 20" descr=""/>
          <p:cNvPicPr/>
          <p:nvPr/>
        </p:nvPicPr>
        <p:blipFill>
          <a:blip r:embed="rId2"/>
          <a:stretch/>
        </p:blipFill>
        <p:spPr>
          <a:xfrm>
            <a:off x="837720" y="6026040"/>
            <a:ext cx="775800" cy="79488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21" descr="Logo, company name&#10;&#10;Description automatically generated"/>
          <p:cNvPicPr/>
          <p:nvPr/>
        </p:nvPicPr>
        <p:blipFill>
          <a:blip r:embed="rId3"/>
          <a:srcRect l="-4242" t="498" r="66024" b="1231"/>
          <a:stretch/>
        </p:blipFill>
        <p:spPr>
          <a:xfrm>
            <a:off x="-226800" y="5972760"/>
            <a:ext cx="1102680" cy="93312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30" descr="Logo, company name&#10;&#10;Description automatically generated"/>
          <p:cNvPicPr/>
          <p:nvPr/>
        </p:nvPicPr>
        <p:blipFill>
          <a:blip r:embed="rId4"/>
          <a:stretch/>
        </p:blipFill>
        <p:spPr>
          <a:xfrm>
            <a:off x="2955240" y="6027120"/>
            <a:ext cx="678960" cy="75492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32" descr="Logo&#10;&#10;Description automatically generated"/>
          <p:cNvPicPr/>
          <p:nvPr/>
        </p:nvPicPr>
        <p:blipFill>
          <a:blip r:embed="rId5"/>
          <a:stretch/>
        </p:blipFill>
        <p:spPr>
          <a:xfrm>
            <a:off x="3792240" y="6374160"/>
            <a:ext cx="1544400" cy="44640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34" descr="Logo, company name&#10;&#10;Description automatically generated"/>
          <p:cNvPicPr/>
          <p:nvPr/>
        </p:nvPicPr>
        <p:blipFill>
          <a:blip r:embed="rId6"/>
          <a:stretch/>
        </p:blipFill>
        <p:spPr>
          <a:xfrm>
            <a:off x="48960" y="5356800"/>
            <a:ext cx="1855080" cy="524880"/>
          </a:xfrm>
          <a:prstGeom prst="rect">
            <a:avLst/>
          </a:prstGeom>
          <a:ln w="0">
            <a:noFill/>
          </a:ln>
        </p:spPr>
      </p:pic>
      <p:pic>
        <p:nvPicPr>
          <p:cNvPr id="170" name="Graphic 1" descr=""/>
          <p:cNvPicPr/>
          <p:nvPr/>
        </p:nvPicPr>
        <p:blipFill>
          <a:blip r:embed="rId7"/>
          <a:stretch/>
        </p:blipFill>
        <p:spPr>
          <a:xfrm>
            <a:off x="2052360" y="5334120"/>
            <a:ext cx="1365840" cy="626400"/>
          </a:xfrm>
          <a:prstGeom prst="rect">
            <a:avLst/>
          </a:prstGeom>
          <a:ln w="0">
            <a:noFill/>
          </a:ln>
        </p:spPr>
      </p:pic>
      <p:pic>
        <p:nvPicPr>
          <p:cNvPr id="171" name="Picture 42" descr="A picture containing shape&#10;&#10;Description automatically generated"/>
          <p:cNvPicPr/>
          <p:nvPr/>
        </p:nvPicPr>
        <p:blipFill>
          <a:blip r:embed="rId8"/>
          <a:stretch/>
        </p:blipFill>
        <p:spPr>
          <a:xfrm>
            <a:off x="1573560" y="5976720"/>
            <a:ext cx="1260000" cy="865080"/>
          </a:xfrm>
          <a:prstGeom prst="rect">
            <a:avLst/>
          </a:prstGeom>
          <a:ln w="0">
            <a:noFill/>
          </a:ln>
        </p:spPr>
      </p:pic>
      <p:pic>
        <p:nvPicPr>
          <p:cNvPr id="172" name="Picture 43" descr="Logo, company name&#10;&#10;Description automatically generated"/>
          <p:cNvPicPr/>
          <p:nvPr/>
        </p:nvPicPr>
        <p:blipFill>
          <a:blip r:embed="rId9"/>
          <a:stretch/>
        </p:blipFill>
        <p:spPr>
          <a:xfrm>
            <a:off x="3789720" y="5923440"/>
            <a:ext cx="1333080" cy="445320"/>
          </a:xfrm>
          <a:prstGeom prst="rect">
            <a:avLst/>
          </a:prstGeom>
          <a:ln w="0">
            <a:noFill/>
          </a:ln>
        </p:spPr>
      </p:pic>
      <p:pic>
        <p:nvPicPr>
          <p:cNvPr id="173" name="Picture 44" descr="A picture containing text&#10;&#10;Description automatically generated"/>
          <p:cNvPicPr/>
          <p:nvPr/>
        </p:nvPicPr>
        <p:blipFill>
          <a:blip r:embed="rId10"/>
          <a:stretch/>
        </p:blipFill>
        <p:spPr>
          <a:xfrm>
            <a:off x="124200" y="4768560"/>
            <a:ext cx="1487880" cy="496800"/>
          </a:xfrm>
          <a:prstGeom prst="rect">
            <a:avLst/>
          </a:prstGeom>
          <a:ln w="0">
            <a:noFill/>
          </a:ln>
        </p:spPr>
      </p:pic>
      <p:pic>
        <p:nvPicPr>
          <p:cNvPr id="174" name="Picture 45" descr="A picture containing text, clipart&#10;&#10;Description automatically generated"/>
          <p:cNvPicPr/>
          <p:nvPr/>
        </p:nvPicPr>
        <p:blipFill>
          <a:blip r:embed="rId11"/>
          <a:stretch/>
        </p:blipFill>
        <p:spPr>
          <a:xfrm>
            <a:off x="1867680" y="4717080"/>
            <a:ext cx="1499760" cy="628200"/>
          </a:xfrm>
          <a:prstGeom prst="rect">
            <a:avLst/>
          </a:prstGeom>
          <a:ln w="0">
            <a:noFill/>
          </a:ln>
        </p:spPr>
      </p:pic>
      <p:pic>
        <p:nvPicPr>
          <p:cNvPr id="175" name="Picture 46" descr="A picture containing shape&#10;&#10;Description automatically generated"/>
          <p:cNvPicPr/>
          <p:nvPr/>
        </p:nvPicPr>
        <p:blipFill>
          <a:blip r:embed="rId12"/>
          <a:srcRect l="0" t="0" r="54888" b="-1278"/>
          <a:stretch/>
        </p:blipFill>
        <p:spPr>
          <a:xfrm>
            <a:off x="265320" y="3981960"/>
            <a:ext cx="977040" cy="574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261" descr=""/>
          <p:cNvPicPr/>
          <p:nvPr/>
        </p:nvPicPr>
        <p:blipFill>
          <a:blip r:embed="rId1"/>
          <a:stretch/>
        </p:blipFill>
        <p:spPr>
          <a:xfrm>
            <a:off x="7084800" y="-22680"/>
            <a:ext cx="5094720" cy="3387240"/>
          </a:xfrm>
          <a:prstGeom prst="rect">
            <a:avLst/>
          </a:prstGeom>
          <a:ln w="0">
            <a:noFill/>
          </a:ln>
        </p:spPr>
      </p:pic>
      <p:pic>
        <p:nvPicPr>
          <p:cNvPr id="177" name="Picture 262" descr=""/>
          <p:cNvPicPr/>
          <p:nvPr/>
        </p:nvPicPr>
        <p:blipFill>
          <a:blip r:embed="rId2"/>
          <a:stretch/>
        </p:blipFill>
        <p:spPr>
          <a:xfrm>
            <a:off x="20160" y="17280"/>
            <a:ext cx="7072200" cy="5056200"/>
          </a:xfrm>
          <a:prstGeom prst="rect">
            <a:avLst/>
          </a:prstGeom>
          <a:ln w="0">
            <a:noFill/>
          </a:ln>
        </p:spPr>
      </p:pic>
      <p:pic>
        <p:nvPicPr>
          <p:cNvPr id="178" name="Picture 263" descr=""/>
          <p:cNvPicPr/>
          <p:nvPr/>
        </p:nvPicPr>
        <p:blipFill>
          <a:blip r:embed="rId3"/>
          <a:stretch/>
        </p:blipFill>
        <p:spPr>
          <a:xfrm>
            <a:off x="7096320" y="3355560"/>
            <a:ext cx="5119200" cy="3517920"/>
          </a:xfrm>
          <a:prstGeom prst="rect">
            <a:avLst/>
          </a:prstGeom>
          <a:ln w="0">
            <a:noFill/>
          </a:ln>
        </p:spPr>
      </p:pic>
      <p:sp>
        <p:nvSpPr>
          <p:cNvPr id="179" name="TextBox 264"/>
          <p:cNvSpPr/>
          <p:nvPr/>
        </p:nvSpPr>
        <p:spPr>
          <a:xfrm>
            <a:off x="3660840" y="4748040"/>
            <a:ext cx="3437280" cy="38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© CNES. Distribution Airbus DS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80" name="TextBox 265"/>
          <p:cNvSpPr/>
          <p:nvPr/>
        </p:nvSpPr>
        <p:spPr>
          <a:xfrm>
            <a:off x="8742240" y="2998080"/>
            <a:ext cx="3437280" cy="38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© CNES. Distribution Airbus DS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81" name="TextBox 266"/>
          <p:cNvSpPr/>
          <p:nvPr/>
        </p:nvSpPr>
        <p:spPr>
          <a:xfrm>
            <a:off x="8742600" y="6526440"/>
            <a:ext cx="3437280" cy="38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© CNES. Distribution Airbus DS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82" name="CustomShape 22"/>
          <p:cNvSpPr/>
          <p:nvPr/>
        </p:nvSpPr>
        <p:spPr>
          <a:xfrm>
            <a:off x="2906640" y="5325840"/>
            <a:ext cx="3435480" cy="117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2020: ~2,000 km</a:t>
            </a:r>
            <a:r>
              <a:rPr b="0" lang="en-US" sz="2400" spc="-1" strike="noStrike" baseline="33000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2021: ~15,000 km</a:t>
            </a:r>
            <a:r>
              <a:rPr b="0" lang="en-US" sz="2400" spc="-1" strike="noStrike" baseline="33000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2022: ~4,000 km</a:t>
            </a:r>
            <a:r>
              <a:rPr b="0" lang="en-US" sz="2400" spc="-1" strike="noStrike" baseline="33000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83" name="CustomShape 24"/>
          <p:cNvSpPr/>
          <p:nvPr/>
        </p:nvSpPr>
        <p:spPr>
          <a:xfrm>
            <a:off x="180000" y="5303520"/>
            <a:ext cx="2853000" cy="119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Glacier mapping from Pléiades stereo images: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"/>
          <p:cNvSpPr/>
          <p:nvPr/>
        </p:nvSpPr>
        <p:spPr>
          <a:xfrm>
            <a:off x="-228600" y="675360"/>
            <a:ext cx="12416040" cy="6408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6"/>
          <p:cNvSpPr/>
          <p:nvPr/>
        </p:nvSpPr>
        <p:spPr>
          <a:xfrm>
            <a:off x="-2520" y="32760"/>
            <a:ext cx="12187440" cy="59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Lidar surveys of Icelandic glaciers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228600" y="993960"/>
            <a:ext cx="11757600" cy="506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1143000" y="6480"/>
            <a:ext cx="969732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25"/>
          <p:cNvSpPr/>
          <p:nvPr/>
        </p:nvSpPr>
        <p:spPr>
          <a:xfrm>
            <a:off x="-2520" y="32760"/>
            <a:ext cx="12187440" cy="59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Project 1: New database of glacier surfaces of Iceland, 2020-2022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8156520" y="3371040"/>
            <a:ext cx="2815200" cy="2114280"/>
          </a:xfrm>
          <a:prstGeom prst="rect">
            <a:avLst/>
          </a:prstGeom>
          <a:ln w="0">
            <a:noFill/>
          </a:ln>
        </p:spPr>
      </p:pic>
      <p:pic>
        <p:nvPicPr>
          <p:cNvPr id="190" name="" descr=""/>
          <p:cNvPicPr/>
          <p:nvPr/>
        </p:nvPicPr>
        <p:blipFill>
          <a:blip r:embed="rId2"/>
          <a:stretch/>
        </p:blipFill>
        <p:spPr>
          <a:xfrm>
            <a:off x="8449200" y="962280"/>
            <a:ext cx="2293920" cy="1779840"/>
          </a:xfrm>
          <a:prstGeom prst="rect">
            <a:avLst/>
          </a:prstGeom>
          <a:ln w="0">
            <a:noFill/>
          </a:ln>
        </p:spPr>
      </p:pic>
      <p:sp>
        <p:nvSpPr>
          <p:cNvPr id="191" name="TextBox 1"/>
          <p:cNvSpPr/>
          <p:nvPr/>
        </p:nvSpPr>
        <p:spPr>
          <a:xfrm>
            <a:off x="7086600" y="5684040"/>
            <a:ext cx="4571280" cy="38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https://www.pgc.umn.edu/data/arcticdem/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3"/>
          <a:stretch/>
        </p:blipFill>
        <p:spPr>
          <a:xfrm>
            <a:off x="0" y="700200"/>
            <a:ext cx="7631640" cy="4858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5"/>
          <p:cNvSpPr/>
          <p:nvPr/>
        </p:nvSpPr>
        <p:spPr>
          <a:xfrm>
            <a:off x="-2520" y="32760"/>
            <a:ext cx="12187440" cy="59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Project 2: National DEM of Iceland (2x2 m, vert acc &lt;50cm)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2215440" y="685800"/>
            <a:ext cx="7156440" cy="5089320"/>
          </a:xfrm>
          <a:prstGeom prst="rect">
            <a:avLst/>
          </a:prstGeom>
          <a:ln w="0">
            <a:noFill/>
          </a:ln>
        </p:spPr>
      </p:pic>
      <p:sp>
        <p:nvSpPr>
          <p:cNvPr id="195" name="TextBox 2"/>
          <p:cNvSpPr/>
          <p:nvPr/>
        </p:nvSpPr>
        <p:spPr>
          <a:xfrm>
            <a:off x="3970800" y="5864040"/>
            <a:ext cx="5311080" cy="38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https://atlas.lmi.is/mapview/?application=DEM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2" descr="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605880" y="702360"/>
            <a:ext cx="4747680" cy="46429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3" descr="Map&#10;&#10;Description automatically generated"/>
          <p:cNvPicPr/>
          <p:nvPr/>
        </p:nvPicPr>
        <p:blipFill>
          <a:blip r:embed="rId2"/>
          <a:stretch/>
        </p:blipFill>
        <p:spPr>
          <a:xfrm>
            <a:off x="5742720" y="327600"/>
            <a:ext cx="6166800" cy="6166800"/>
          </a:xfrm>
          <a:prstGeom prst="rect">
            <a:avLst/>
          </a:prstGeom>
          <a:ln w="0">
            <a:noFill/>
          </a:ln>
        </p:spPr>
      </p:pic>
      <p:sp>
        <p:nvSpPr>
          <p:cNvPr id="198" name="CustomShape 2"/>
          <p:cNvSpPr/>
          <p:nvPr/>
        </p:nvSpPr>
        <p:spPr>
          <a:xfrm>
            <a:off x="547200" y="5383800"/>
            <a:ext cx="3938760" cy="110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720" algn="ctr">
              <a:lnSpc>
                <a:spcPct val="100000"/>
              </a:lnSpc>
              <a:spcBef>
                <a:spcPts val="641"/>
              </a:spcBef>
              <a:buNone/>
            </a:pPr>
            <a:r>
              <a:rPr b="0" lang="en-US" sz="1950" spc="-1" strike="noStrike">
                <a:solidFill>
                  <a:srgbClr val="ffffff"/>
                </a:solidFill>
                <a:latin typeface="Calibri"/>
                <a:ea typeface="DejaVu Sans"/>
              </a:rPr>
              <a:t>Langjökull Pléiades 2021 surveys:</a:t>
            </a:r>
            <a:endParaRPr b="0" lang="en-US" sz="195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  <a:buNone/>
            </a:pPr>
            <a:r>
              <a:rPr b="0" lang="en-US" sz="1950" spc="-1" strike="noStrike">
                <a:solidFill>
                  <a:srgbClr val="ffffff"/>
                </a:solidFill>
                <a:latin typeface="Calibri"/>
                <a:ea typeface="DejaVu Sans"/>
              </a:rPr>
              <a:t>September: 9th</a:t>
            </a:r>
            <a:endParaRPr b="0" lang="en-US" sz="195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  <a:buNone/>
            </a:pPr>
            <a:r>
              <a:rPr b="0" lang="en-US" sz="1950" spc="-1" strike="noStrike">
                <a:solidFill>
                  <a:srgbClr val="ffffff"/>
                </a:solidFill>
                <a:latin typeface="Calibri"/>
                <a:ea typeface="DejaVu Sans"/>
              </a:rPr>
              <a:t>October: 6th, 11th</a:t>
            </a:r>
            <a:endParaRPr b="0" lang="en-US" sz="19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269" descr=""/>
          <p:cNvPicPr/>
          <p:nvPr/>
        </p:nvPicPr>
        <p:blipFill>
          <a:blip r:embed="rId1"/>
          <a:stretch/>
        </p:blipFill>
        <p:spPr>
          <a:xfrm>
            <a:off x="7161840" y="360"/>
            <a:ext cx="4842720" cy="685368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270" descr=""/>
          <p:cNvPicPr/>
          <p:nvPr/>
        </p:nvPicPr>
        <p:blipFill>
          <a:blip r:embed="rId2"/>
          <a:stretch/>
        </p:blipFill>
        <p:spPr>
          <a:xfrm>
            <a:off x="224640" y="0"/>
            <a:ext cx="6854040" cy="685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2019-09-25T17:28:55Z</dcterms:created>
  <dc:creator>Eydís Líndal Finnbogadóttir</dc:creator>
  <dc:description/>
  <dc:language>en-US</dc:language>
  <cp:lastModifiedBy>Joaquín Belart</cp:lastModifiedBy>
  <dcterms:modified xsi:type="dcterms:W3CDTF">2023-03-15T15:09:23Z</dcterms:modified>
  <cp:revision>102</cp:revision>
  <dc:subject/>
  <dc:title>Framtíðarsýn fyrir  Landmælingar Íslands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0</vt:r8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r8>0</vt:r8>
  </property>
  <property fmtid="{D5CDD505-2E9C-101B-9397-08002B2CF9AE}" pid="6" name="Notes">
    <vt:i4>1</vt:i4>
  </property>
  <property fmtid="{D5CDD505-2E9C-101B-9397-08002B2CF9AE}" pid="7" name="PresentationFormat">
    <vt:lpwstr>Custom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20</vt:i4>
  </property>
</Properties>
</file>