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_rels/presentation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9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29.png" ContentType="image/png"/>
  <Override PartName="/ppt/media/image23.png" ContentType="image/png"/>
  <Override PartName="/ppt/media/image22.png" ContentType="image/png"/>
  <Override PartName="/ppt/media/image24.jpeg" ContentType="image/jpeg"/>
  <Override PartName="/ppt/media/image21.png" ContentType="image/png"/>
  <Override PartName="/ppt/media/image58.png" ContentType="image/png"/>
  <Override PartName="/ppt/media/image19.png" ContentType="image/png"/>
  <Override PartName="/ppt/media/image20.jpeg" ContentType="image/jpeg"/>
  <Override PartName="/ppt/media/image18.jpeg" ContentType="image/jpeg"/>
  <Override PartName="/ppt/media/image17.jpeg" ContentType="image/jpeg"/>
  <Override PartName="/ppt/media/image16.jpeg" ContentType="image/jpeg"/>
  <Override PartName="/ppt/media/image39.gif" ContentType="image/gif"/>
  <Override PartName="/ppt/media/image15.jpeg" ContentType="image/jpeg"/>
  <Override PartName="/ppt/media/image1.jpeg" ContentType="image/jpeg"/>
  <Override PartName="/ppt/media/image47.png" ContentType="image/png"/>
  <Override PartName="/ppt/media/image25.png" ContentType="image/png"/>
  <Override PartName="/ppt/media/image2.png" ContentType="image/png"/>
  <Override PartName="/ppt/media/image3.jpeg" ContentType="image/jpeg"/>
  <Override PartName="/ppt/media/image4.png" ContentType="image/png"/>
  <Override PartName="/ppt/media/image34.png" ContentType="image/png"/>
  <Override PartName="/ppt/media/image26.jpeg" ContentType="image/jpeg"/>
  <Override PartName="/ppt/media/image42.png" ContentType="image/png"/>
  <Override PartName="/ppt/media/image5.jpeg" ContentType="image/jpeg"/>
  <Override PartName="/ppt/media/image50.png" ContentType="image/png"/>
  <Override PartName="/ppt/media/image10.jpeg" ContentType="image/jpeg"/>
  <Override PartName="/ppt/media/image27.jpeg" ContentType="image/jpeg"/>
  <Override PartName="/ppt/media/image52.png" ContentType="image/png"/>
  <Override PartName="/ppt/media/image6.jpeg" ContentType="image/jpeg"/>
  <Override PartName="/ppt/media/image36.png" ContentType="image/png"/>
  <Override PartName="/ppt/media/image37.png" ContentType="image/png"/>
  <Override PartName="/ppt/media/image40.png" ContentType="image/png"/>
  <Override PartName="/ppt/media/image45.png" ContentType="image/png"/>
  <Override PartName="/ppt/media/image46.png" ContentType="image/png"/>
  <Override PartName="/ppt/media/image51.png" ContentType="image/png"/>
  <Override PartName="/ppt/media/image53.png" ContentType="image/png"/>
  <Override PartName="/ppt/media/image43.png" ContentType="image/png"/>
  <Override PartName="/ppt/media/image55.png" ContentType="image/png"/>
  <Override PartName="/ppt/media/media57.mp4" ContentType="video/mp4"/>
  <Override PartName="/ppt/media/image7.jpeg" ContentType="image/jpeg"/>
  <Override PartName="/ppt/media/image28.jpeg" ContentType="image/jpeg"/>
  <Override PartName="/ppt/media/image44.png" ContentType="image/png"/>
  <Override PartName="/ppt/media/image56.png" ContentType="image/png"/>
  <Override PartName="/ppt/media/image59.jpeg" ContentType="image/jpeg"/>
  <Override PartName="/ppt/media/image35.png" ContentType="image/png"/>
  <Override PartName="/ppt/media/image32.jpeg" ContentType="image/jpeg"/>
  <Override PartName="/ppt/media/image33.png" ContentType="image/png"/>
  <Override PartName="/ppt/media/image38.png" ContentType="image/png"/>
  <Override PartName="/ppt/media/image8.png" ContentType="image/png"/>
  <Override PartName="/ppt/media/image31.jpeg" ContentType="image/jpeg"/>
  <Override PartName="/ppt/media/image30.jpeg" ContentType="image/jpeg"/>
  <Override PartName="/ppt/media/image49.png" ContentType="image/png"/>
  <Override PartName="/ppt/media/image12.png" ContentType="image/png"/>
  <Override PartName="/ppt/media/image9.png" ContentType="image/png"/>
  <Override PartName="/ppt/media/image11.png" ContentType="image/png"/>
  <Override PartName="/ppt/media/image48.png" ContentType="image/png"/>
  <Override PartName="/ppt/media/image13.png" ContentType="image/png"/>
  <Override PartName="/ppt/media/image14.jpeg" ContentType="image/jpeg"/>
  <Override PartName="/ppt/media/image41.jpeg" ContentType="image/jpeg"/>
  <Override PartName="/ppt/media/image54.png" ContentType="image/png"/>
  <Override PartName="/ppt/presProps.xml" ContentType="application/vnd.openxmlformats-officedocument.presentationml.presPro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13.xml.rels" ContentType="application/vnd.openxmlformats-package.relationships+xml"/>
  <Override PartName="/ppt/slides/_rels/slide16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14.xml.rels" ContentType="application/vnd.openxmlformats-package.relationships+xml"/>
  <Override PartName="/ppt/slides/_rels/slide17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x="12188825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move the slide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ft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57" name="PlaceHolder 6"/>
          <p:cNvSpPr>
            <a:spLocks noGrp="1"/>
          </p:cNvSpPr>
          <p:nvPr>
            <p:ph type="sldNum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B01DEDEC-A30F-4DFB-9BB8-26B975B05DD2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3680" cy="4007520"/>
          </a:xfrm>
          <a:prstGeom prst="rect">
            <a:avLst/>
          </a:prstGeom>
          <a:ln w="0">
            <a:noFill/>
          </a:ln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800" cy="359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6820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  <a:buNone/>
            </a:pPr>
            <a:fld id="{4EFE7A01-FA69-4EB2-A6CE-99ABF49F9F34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120" y="273600"/>
            <a:ext cx="1096956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120" y="273600"/>
            <a:ext cx="1096956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609120" y="273600"/>
            <a:ext cx="1096956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120" y="273600"/>
            <a:ext cx="1096956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666666"/>
            </a:gs>
            <a:gs pos="100000">
              <a:srgbClr val="333333"/>
            </a:gs>
          </a:gsLst>
          <a:lin ang="36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666666"/>
            </a:gs>
            <a:gs pos="100000">
              <a:srgbClr val="333333"/>
            </a:gs>
          </a:gsLst>
          <a:lin ang="36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666666"/>
            </a:gs>
            <a:gs pos="100000">
              <a:srgbClr val="333333"/>
            </a:gs>
          </a:gsLst>
          <a:lin ang="36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666666"/>
            </a:gs>
            <a:gs pos="100000">
              <a:srgbClr val="333333"/>
            </a:gs>
          </a:gsLst>
          <a:lin ang="36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gif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Relationship Id="rId11" Type="http://schemas.openxmlformats.org/officeDocument/2006/relationships/image" Target="../media/image53.png"/><Relationship Id="rId12" Type="http://schemas.openxmlformats.org/officeDocument/2006/relationships/image" Target="../media/image54.png"/><Relationship Id="rId13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video" Target="../media/media57.mp4"/><Relationship Id="rId4" Type="http://schemas.microsoft.com/office/2007/relationships/media" Target="../media/media57.mp4"/><Relationship Id="rId5" Type="http://schemas.openxmlformats.org/officeDocument/2006/relationships/image" Target="../media/image58.png"/><Relationship Id="rId6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slideLayout" Target="../slideLayouts/slideLayout3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jpeg"/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jpe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jpe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jpe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jpe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2" descr="A picture containing rock, reptile, outdoor, stone&#10;&#10;Description automatically generated"/>
          <p:cNvPicPr/>
          <p:nvPr/>
        </p:nvPicPr>
        <p:blipFill>
          <a:blip r:embed="rId1"/>
          <a:stretch/>
        </p:blipFill>
        <p:spPr>
          <a:xfrm>
            <a:off x="360" y="-1260360"/>
            <a:ext cx="12157920" cy="8119440"/>
          </a:xfrm>
          <a:prstGeom prst="rect">
            <a:avLst/>
          </a:prstGeom>
          <a:ln w="0">
            <a:noFill/>
          </a:ln>
        </p:spPr>
      </p:pic>
      <p:sp>
        <p:nvSpPr>
          <p:cNvPr id="159" name="CustomShape 1"/>
          <p:cNvSpPr/>
          <p:nvPr/>
        </p:nvSpPr>
        <p:spPr>
          <a:xfrm>
            <a:off x="2185200" y="6115320"/>
            <a:ext cx="86634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Joaquín M.C. Belart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Veðurstofa Íslands, 12 Dec 2022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60" name="CustomShape 2"/>
          <p:cNvSpPr/>
          <p:nvPr/>
        </p:nvSpPr>
        <p:spPr>
          <a:xfrm>
            <a:off x="906840" y="4395600"/>
            <a:ext cx="10235160" cy="130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marL="571680" indent="-571680" algn="ctr">
              <a:lnSpc>
                <a:spcPct val="100000"/>
              </a:lnSpc>
              <a:buClr>
                <a:srgbClr val="c0504d"/>
              </a:buClr>
              <a:buFont typeface="Arial"/>
              <a:buChar char="•"/>
            </a:pPr>
            <a:r>
              <a:rPr b="1" lang="en-US" sz="4000" spc="-1" strike="noStrike">
                <a:solidFill>
                  <a:srgbClr val="ffffd7"/>
                </a:solidFill>
                <a:latin typeface="Arial"/>
                <a:ea typeface="DejaVu Sans"/>
              </a:rPr>
              <a:t>Mapping and monitoring of Iceland using Pléiades satellite stereoimages</a:t>
            </a:r>
            <a:endParaRPr b="0" lang="en-US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icture 269" descr=""/>
          <p:cNvPicPr/>
          <p:nvPr/>
        </p:nvPicPr>
        <p:blipFill>
          <a:blip r:embed="rId1"/>
          <a:stretch/>
        </p:blipFill>
        <p:spPr>
          <a:xfrm>
            <a:off x="7161840" y="360"/>
            <a:ext cx="4845600" cy="685656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270" descr=""/>
          <p:cNvPicPr/>
          <p:nvPr/>
        </p:nvPicPr>
        <p:blipFill>
          <a:blip r:embed="rId2"/>
          <a:stretch/>
        </p:blipFill>
        <p:spPr>
          <a:xfrm>
            <a:off x="224640" y="0"/>
            <a:ext cx="6856920" cy="6856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Box 279"/>
          <p:cNvSpPr/>
          <p:nvPr/>
        </p:nvSpPr>
        <p:spPr>
          <a:xfrm>
            <a:off x="8610840" y="9874440"/>
            <a:ext cx="17964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1" name="Rectangle 3"/>
          <p:cNvSpPr/>
          <p:nvPr/>
        </p:nvSpPr>
        <p:spPr>
          <a:xfrm>
            <a:off x="3600" y="0"/>
            <a:ext cx="12187800" cy="6855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2" name="CustomShape 1_0"/>
          <p:cNvSpPr/>
          <p:nvPr/>
        </p:nvSpPr>
        <p:spPr>
          <a:xfrm>
            <a:off x="0" y="720"/>
            <a:ext cx="12187080" cy="68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Vatnajökull: SPOT7 &amp; Pléiades 2021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233" name="Picture 5" descr="Map&#10;&#10;Description automatically generated"/>
          <p:cNvPicPr/>
          <p:nvPr/>
        </p:nvPicPr>
        <p:blipFill>
          <a:blip r:embed="rId1"/>
          <a:stretch/>
        </p:blipFill>
        <p:spPr>
          <a:xfrm>
            <a:off x="2277720" y="1080"/>
            <a:ext cx="9550440" cy="6845040"/>
          </a:xfrm>
          <a:prstGeom prst="rect">
            <a:avLst/>
          </a:prstGeom>
          <a:ln w="0">
            <a:noFill/>
          </a:ln>
        </p:spPr>
      </p:pic>
      <p:sp>
        <p:nvSpPr>
          <p:cNvPr id="234" name="CustomShape 1_0"/>
          <p:cNvSpPr/>
          <p:nvPr/>
        </p:nvSpPr>
        <p:spPr>
          <a:xfrm>
            <a:off x="1800" y="218880"/>
            <a:ext cx="3638160" cy="122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Vatnajökull: SPOT7 &amp; Pléiades 2021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minus lidar (2010-2012)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Box 279"/>
          <p:cNvSpPr/>
          <p:nvPr/>
        </p:nvSpPr>
        <p:spPr>
          <a:xfrm>
            <a:off x="8610840" y="9874440"/>
            <a:ext cx="17964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6" name="Picture 2" descr="Diagram&#10;&#10;Description automatically generated"/>
          <p:cNvPicPr/>
          <p:nvPr/>
        </p:nvPicPr>
        <p:blipFill>
          <a:blip r:embed="rId1"/>
          <a:stretch/>
        </p:blipFill>
        <p:spPr>
          <a:xfrm>
            <a:off x="3879360" y="3459600"/>
            <a:ext cx="8146440" cy="334584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3" descr="Diagram&#10;&#10;Description automatically generated"/>
          <p:cNvPicPr/>
          <p:nvPr/>
        </p:nvPicPr>
        <p:blipFill>
          <a:blip r:embed="rId2"/>
          <a:stretch/>
        </p:blipFill>
        <p:spPr>
          <a:xfrm>
            <a:off x="3882960" y="79920"/>
            <a:ext cx="8101080" cy="3380400"/>
          </a:xfrm>
          <a:prstGeom prst="rect">
            <a:avLst/>
          </a:prstGeom>
          <a:ln w="0">
            <a:noFill/>
          </a:ln>
        </p:spPr>
      </p:pic>
      <p:sp>
        <p:nvSpPr>
          <p:cNvPr id="238" name="CustomShape 15"/>
          <p:cNvSpPr/>
          <p:nvPr/>
        </p:nvSpPr>
        <p:spPr>
          <a:xfrm>
            <a:off x="-2520" y="536760"/>
            <a:ext cx="4116600" cy="110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Monitoring of geothermal areas: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Grímsvötn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39" name="CustomShape 16"/>
          <p:cNvSpPr/>
          <p:nvPr/>
        </p:nvSpPr>
        <p:spPr>
          <a:xfrm>
            <a:off x="-2520" y="6172200"/>
            <a:ext cx="4116600" cy="64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i="1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Eyjólfur Magnússon, JHÍ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9"/>
          <p:cNvSpPr/>
          <p:nvPr/>
        </p:nvSpPr>
        <p:spPr>
          <a:xfrm>
            <a:off x="-2520" y="32760"/>
            <a:ext cx="12187080" cy="595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Near-real time Monitoring - CIEST</a:t>
            </a:r>
            <a:r>
              <a:rPr b="0" lang="en-US" sz="2800" spc="-1" strike="noStrike" baseline="33000">
                <a:solidFill>
                  <a:srgbClr val="ffffff"/>
                </a:solidFill>
                <a:latin typeface="Calibri"/>
                <a:ea typeface="DejaVu Sans"/>
              </a:rPr>
              <a:t>2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241" name="Picture 4_ 2" descr="Map&#10;&#10;Description automatically generated"/>
          <p:cNvPicPr/>
          <p:nvPr/>
        </p:nvPicPr>
        <p:blipFill>
          <a:blip r:embed="rId1"/>
          <a:stretch/>
        </p:blipFill>
        <p:spPr>
          <a:xfrm>
            <a:off x="12240" y="2333520"/>
            <a:ext cx="6670440" cy="4002120"/>
          </a:xfrm>
          <a:prstGeom prst="rect">
            <a:avLst/>
          </a:prstGeom>
          <a:ln w="0">
            <a:noFill/>
          </a:ln>
        </p:spPr>
      </p:pic>
      <p:pic>
        <p:nvPicPr>
          <p:cNvPr id="242" name="" descr=""/>
          <p:cNvPicPr/>
          <p:nvPr/>
        </p:nvPicPr>
        <p:blipFill>
          <a:blip r:embed="rId2"/>
          <a:stretch/>
        </p:blipFill>
        <p:spPr>
          <a:xfrm>
            <a:off x="6782760" y="2328120"/>
            <a:ext cx="5329080" cy="3588120"/>
          </a:xfrm>
          <a:prstGeom prst="rect">
            <a:avLst/>
          </a:prstGeom>
          <a:ln w="0">
            <a:noFill/>
          </a:ln>
        </p:spPr>
      </p:pic>
      <p:pic>
        <p:nvPicPr>
          <p:cNvPr id="243" name="" descr=""/>
          <p:cNvPicPr/>
          <p:nvPr/>
        </p:nvPicPr>
        <p:blipFill>
          <a:blip r:embed="rId3"/>
          <a:stretch/>
        </p:blipFill>
        <p:spPr>
          <a:xfrm>
            <a:off x="9619200" y="2328120"/>
            <a:ext cx="2481120" cy="681120"/>
          </a:xfrm>
          <a:prstGeom prst="rect">
            <a:avLst/>
          </a:prstGeom>
          <a:ln w="0">
            <a:noFill/>
          </a:ln>
        </p:spPr>
      </p:pic>
      <p:sp>
        <p:nvSpPr>
          <p:cNvPr id="244" name="TextBox 1_ 2"/>
          <p:cNvSpPr/>
          <p:nvPr/>
        </p:nvSpPr>
        <p:spPr>
          <a:xfrm>
            <a:off x="548280" y="665640"/>
            <a:ext cx="11079720" cy="137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horzOverflow="overflow" vertOverflow="overflow" lIns="0" rIns="0" tIns="0" bIns="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First time Pléiades is used in near-real time for volcano monitoring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These data provided crucial information for the evolution of the eruption during the first 10 days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Repeated in La Palma (Sep – Oct 2021) and in Fagradalsfjall/Meradalir (Aug 2022) eruptions.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45" name="TextBox 5_ 2"/>
          <p:cNvSpPr/>
          <p:nvPr/>
        </p:nvSpPr>
        <p:spPr>
          <a:xfrm>
            <a:off x="6707880" y="5976720"/>
            <a:ext cx="5464800" cy="31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horzOverflow="overflow" vertOverflow="overflow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en-US" sz="1500" spc="-1" strike="noStrike">
                <a:solidFill>
                  <a:srgbClr val="ffffff"/>
                </a:solidFill>
                <a:latin typeface="Calibri"/>
                <a:ea typeface="DejaVu Sans"/>
              </a:rPr>
              <a:t>Gouhier et al., 2022. </a:t>
            </a:r>
            <a:r>
              <a:rPr b="0" i="1" lang="en-US" sz="1500" spc="-1" strike="noStrike">
                <a:solidFill>
                  <a:srgbClr val="ffffff"/>
                </a:solidFill>
                <a:latin typeface="Calibri"/>
                <a:ea typeface="Arial"/>
              </a:rPr>
              <a:t>Journal of Applied Volcanology</a:t>
            </a: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Box 279"/>
          <p:cNvSpPr/>
          <p:nvPr/>
        </p:nvSpPr>
        <p:spPr>
          <a:xfrm>
            <a:off x="8610840" y="9874440"/>
            <a:ext cx="17964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CustomShape 3_ 2"/>
          <p:cNvSpPr/>
          <p:nvPr/>
        </p:nvSpPr>
        <p:spPr>
          <a:xfrm>
            <a:off x="-2520" y="-75240"/>
            <a:ext cx="12191040" cy="73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La palma monitoring from Pléiades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248" name="Picture 16" descr="Map&#10;&#10;Description automatically generated"/>
          <p:cNvPicPr/>
          <p:nvPr/>
        </p:nvPicPr>
        <p:blipFill>
          <a:blip r:embed="rId1"/>
          <a:stretch/>
        </p:blipFill>
        <p:spPr>
          <a:xfrm>
            <a:off x="0" y="1287000"/>
            <a:ext cx="5943240" cy="4179960"/>
          </a:xfrm>
          <a:prstGeom prst="rect">
            <a:avLst/>
          </a:prstGeom>
          <a:ln w="0">
            <a:noFill/>
          </a:ln>
        </p:spPr>
      </p:pic>
      <p:pic>
        <p:nvPicPr>
          <p:cNvPr id="249" name="" descr=""/>
          <p:cNvPicPr/>
          <p:nvPr/>
        </p:nvPicPr>
        <p:blipFill>
          <a:blip r:embed="rId2"/>
          <a:stretch/>
        </p:blipFill>
        <p:spPr>
          <a:xfrm>
            <a:off x="6172200" y="1235880"/>
            <a:ext cx="6016320" cy="4252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icture 2" descr=""/>
          <p:cNvPicPr/>
          <p:nvPr/>
        </p:nvPicPr>
        <p:blipFill>
          <a:blip r:embed="rId1"/>
          <a:srcRect l="-403" t="0" r="-282" b="1836"/>
          <a:stretch/>
        </p:blipFill>
        <p:spPr>
          <a:xfrm>
            <a:off x="7372080" y="1554480"/>
            <a:ext cx="4819320" cy="3489480"/>
          </a:xfrm>
          <a:prstGeom prst="rect">
            <a:avLst/>
          </a:prstGeom>
          <a:ln w="0">
            <a:noFill/>
          </a:ln>
        </p:spPr>
      </p:pic>
      <p:sp>
        <p:nvSpPr>
          <p:cNvPr id="251" name="CustomShape 1"/>
          <p:cNvSpPr/>
          <p:nvPr/>
        </p:nvSpPr>
        <p:spPr>
          <a:xfrm>
            <a:off x="7746840" y="5106600"/>
            <a:ext cx="4413240" cy="112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i="1" lang="en-US" sz="1500" spc="-1" strike="noStrike">
                <a:solidFill>
                  <a:srgbClr val="ffffff"/>
                </a:solidFill>
                <a:latin typeface="Calibri"/>
                <a:ea typeface="DejaVu Sans"/>
              </a:rPr>
              <a:t>Hugonnet et al., 2021.</a:t>
            </a:r>
            <a:endParaRPr b="0" lang="en-US" sz="15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https://github.com/iamdonovan/</a:t>
            </a:r>
            <a:endParaRPr b="0" lang="en-US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ffffff"/>
                </a:solidFill>
                <a:latin typeface="Calibri"/>
                <a:ea typeface="Calibri"/>
              </a:rPr>
              <a:t>https://github.com/rhugonnet/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52" name="CustomShape 2"/>
          <p:cNvSpPr/>
          <p:nvPr/>
        </p:nvSpPr>
        <p:spPr>
          <a:xfrm>
            <a:off x="68400" y="86760"/>
            <a:ext cx="2714400" cy="98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ASTER DEM</a:t>
            </a:r>
            <a:endParaRPr b="0" lang="en-US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ffffff"/>
                </a:solidFill>
                <a:latin typeface="Calibri"/>
                <a:ea typeface="DejaVu Sans"/>
              </a:rPr>
              <a:t>stacks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253" name="Picture 31" descr=""/>
          <p:cNvPicPr/>
          <p:nvPr/>
        </p:nvPicPr>
        <p:blipFill>
          <a:blip r:embed="rId2"/>
          <a:stretch/>
        </p:blipFill>
        <p:spPr>
          <a:xfrm>
            <a:off x="252000" y="2890800"/>
            <a:ext cx="2801160" cy="2470680"/>
          </a:xfrm>
          <a:prstGeom prst="rect">
            <a:avLst/>
          </a:prstGeom>
          <a:ln w="0">
            <a:noFill/>
          </a:ln>
        </p:spPr>
      </p:pic>
      <p:grpSp>
        <p:nvGrpSpPr>
          <p:cNvPr id="254" name="Group 2"/>
          <p:cNvGrpSpPr/>
          <p:nvPr/>
        </p:nvGrpSpPr>
        <p:grpSpPr>
          <a:xfrm>
            <a:off x="-52920" y="1710000"/>
            <a:ext cx="3516120" cy="2323440"/>
            <a:chOff x="-52920" y="1710000"/>
            <a:chExt cx="3516120" cy="2323440"/>
          </a:xfrm>
        </p:grpSpPr>
        <p:sp>
          <p:nvSpPr>
            <p:cNvPr id="255" name="CustomShape 3"/>
            <p:cNvSpPr/>
            <p:nvPr/>
          </p:nvSpPr>
          <p:spPr>
            <a:xfrm rot="5400000">
              <a:off x="1195920" y="3095640"/>
              <a:ext cx="315360" cy="174960"/>
            </a:xfrm>
            <a:prstGeom prst="rightArrow">
              <a:avLst>
                <a:gd name="adj1" fmla="val 50000"/>
                <a:gd name="adj2" fmla="val 50472"/>
              </a:avLst>
            </a:prstGeom>
            <a:solidFill>
              <a:srgbClr val="ff0000"/>
            </a:solidFill>
            <a:ln w="9360">
              <a:solidFill>
                <a:srgbClr val="632523"/>
              </a:solidFill>
              <a:miter/>
            </a:ln>
            <a:effectLst>
              <a:outerShdw dir="5400000" dist="23040" rotWithShape="0">
                <a:srgbClr val="000000">
                  <a:alpha val="36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pic>
          <p:nvPicPr>
            <p:cNvPr id="256" name="Picture 33" descr=""/>
            <p:cNvPicPr/>
            <p:nvPr/>
          </p:nvPicPr>
          <p:blipFill>
            <a:blip r:embed="rId3"/>
            <a:stretch/>
          </p:blipFill>
          <p:spPr>
            <a:xfrm>
              <a:off x="844560" y="1942200"/>
              <a:ext cx="665280" cy="6706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57" name="CustomShape 4"/>
            <p:cNvSpPr/>
            <p:nvPr/>
          </p:nvSpPr>
          <p:spPr>
            <a:xfrm>
              <a:off x="1257120" y="1710000"/>
              <a:ext cx="2076840" cy="502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58" name="Picture 35" descr=""/>
            <p:cNvPicPr/>
            <p:nvPr/>
          </p:nvPicPr>
          <p:blipFill>
            <a:blip r:embed="rId4"/>
            <a:stretch/>
          </p:blipFill>
          <p:spPr>
            <a:xfrm>
              <a:off x="1051200" y="2081880"/>
              <a:ext cx="638640" cy="6436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59" name="Picture 36" descr=""/>
            <p:cNvPicPr/>
            <p:nvPr/>
          </p:nvPicPr>
          <p:blipFill>
            <a:blip r:embed="rId5"/>
            <a:stretch/>
          </p:blipFill>
          <p:spPr>
            <a:xfrm>
              <a:off x="1272960" y="2231280"/>
              <a:ext cx="639000" cy="641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60" name="Picture 37" descr=""/>
            <p:cNvPicPr/>
            <p:nvPr/>
          </p:nvPicPr>
          <p:blipFill>
            <a:blip r:embed="rId6"/>
            <a:stretch/>
          </p:blipFill>
          <p:spPr>
            <a:xfrm>
              <a:off x="1509480" y="2376000"/>
              <a:ext cx="638640" cy="643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61" name="Picture 38" descr=""/>
            <p:cNvPicPr/>
            <p:nvPr/>
          </p:nvPicPr>
          <p:blipFill>
            <a:blip r:embed="rId7"/>
            <a:stretch/>
          </p:blipFill>
          <p:spPr>
            <a:xfrm>
              <a:off x="1741680" y="2530440"/>
              <a:ext cx="638280" cy="644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62" name="Picture 39" descr=""/>
            <p:cNvPicPr/>
            <p:nvPr/>
          </p:nvPicPr>
          <p:blipFill>
            <a:blip r:embed="rId8"/>
            <a:stretch/>
          </p:blipFill>
          <p:spPr>
            <a:xfrm>
              <a:off x="1965600" y="2702880"/>
              <a:ext cx="638640" cy="642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63" name="Picture 40" descr=""/>
            <p:cNvPicPr/>
            <p:nvPr/>
          </p:nvPicPr>
          <p:blipFill>
            <a:blip r:embed="rId9"/>
            <a:stretch/>
          </p:blipFill>
          <p:spPr>
            <a:xfrm>
              <a:off x="2200680" y="2855520"/>
              <a:ext cx="639000" cy="6436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64" name="Picture 41" descr=""/>
            <p:cNvPicPr/>
            <p:nvPr/>
          </p:nvPicPr>
          <p:blipFill>
            <a:blip r:embed="rId10"/>
            <a:stretch/>
          </p:blipFill>
          <p:spPr>
            <a:xfrm>
              <a:off x="2408400" y="3020400"/>
              <a:ext cx="639000" cy="6433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65" name="CustomShape 5"/>
            <p:cNvSpPr/>
            <p:nvPr/>
          </p:nvSpPr>
          <p:spPr>
            <a:xfrm>
              <a:off x="551160" y="1968840"/>
              <a:ext cx="2789280" cy="17107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b63ed1"/>
              </a:solidFill>
              <a:miter/>
              <a:tailEnd len="med" type="triangle" w="med"/>
            </a:ln>
            <a:effectLst>
              <a:outerShdw dir="5400000" dist="20160" rotWithShape="0">
                <a:srgbClr val="808080">
                  <a:alpha val="39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266" name="CustomShape 6"/>
            <p:cNvSpPr/>
            <p:nvPr/>
          </p:nvSpPr>
          <p:spPr>
            <a:xfrm>
              <a:off x="527040" y="1937520"/>
              <a:ext cx="80280" cy="81000"/>
            </a:xfrm>
            <a:prstGeom prst="ellipse">
              <a:avLst/>
            </a:prstGeom>
            <a:solidFill>
              <a:srgbClr val="b63ed1"/>
            </a:solidFill>
            <a:ln w="0">
              <a:noFill/>
            </a:ln>
            <a:effectLst>
              <a:outerShdw dir="5400000" dist="23040" rotWithShape="0">
                <a:srgbClr val="808080">
                  <a:alpha val="36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267" name="CustomShape 7"/>
            <p:cNvSpPr/>
            <p:nvPr/>
          </p:nvSpPr>
          <p:spPr>
            <a:xfrm>
              <a:off x="-52920" y="2034360"/>
              <a:ext cx="860760" cy="306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spAutoFit/>
            </a:bodyPr>
            <a:p>
              <a:pPr algn="ctr">
                <a:lnSpc>
                  <a:spcPct val="100000"/>
                </a:lnSpc>
                <a:buNone/>
              </a:pPr>
              <a:r>
                <a:rPr b="1" lang="en-US" sz="1400" spc="-1" strike="noStrike">
                  <a:solidFill>
                    <a:srgbClr val="b63ed1"/>
                  </a:solidFill>
                  <a:latin typeface="Arial"/>
                  <a:ea typeface="MS PGothic"/>
                </a:rPr>
                <a:t>Start</a:t>
              </a:r>
              <a:endParaRPr b="0" lang="en-US" sz="1400" spc="-1" strike="noStrike">
                <a:latin typeface="Arial"/>
              </a:endParaRPr>
            </a:p>
          </p:txBody>
        </p:sp>
        <p:sp>
          <p:nvSpPr>
            <p:cNvPr id="268" name="CustomShape 8"/>
            <p:cNvSpPr/>
            <p:nvPr/>
          </p:nvSpPr>
          <p:spPr>
            <a:xfrm>
              <a:off x="2745360" y="3696840"/>
              <a:ext cx="717840" cy="336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spAutoFit/>
            </a:bodyPr>
            <a:p>
              <a:pPr algn="ctr">
                <a:lnSpc>
                  <a:spcPct val="100000"/>
                </a:lnSpc>
                <a:buNone/>
              </a:pPr>
              <a:r>
                <a:rPr b="1" lang="en-US" sz="1600" spc="-1" strike="noStrike">
                  <a:solidFill>
                    <a:srgbClr val="b63ed1"/>
                  </a:solidFill>
                  <a:latin typeface="Calibri"/>
                  <a:ea typeface="MS PGothic"/>
                </a:rPr>
                <a:t>End</a:t>
              </a:r>
              <a:endParaRPr b="0" lang="en-US" sz="1600" spc="-1" strike="noStrike">
                <a:latin typeface="Arial"/>
              </a:endParaRPr>
            </a:p>
          </p:txBody>
        </p:sp>
      </p:grpSp>
      <p:sp>
        <p:nvSpPr>
          <p:cNvPr id="269" name="CustomShape 11"/>
          <p:cNvSpPr/>
          <p:nvPr/>
        </p:nvSpPr>
        <p:spPr>
          <a:xfrm>
            <a:off x="115200" y="5276160"/>
            <a:ext cx="3357360" cy="54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i="1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Berthier et al., Frontiers, 2016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270" name="Picture 2" descr=""/>
          <p:cNvPicPr/>
          <p:nvPr/>
        </p:nvPicPr>
        <p:blipFill>
          <a:blip r:embed="rId11"/>
          <a:srcRect l="8599" t="3281" r="0" b="16581"/>
          <a:stretch/>
        </p:blipFill>
        <p:spPr>
          <a:xfrm>
            <a:off x="3459240" y="299520"/>
            <a:ext cx="3873240" cy="2467800"/>
          </a:xfrm>
          <a:prstGeom prst="rect">
            <a:avLst/>
          </a:prstGeom>
          <a:ln w="0">
            <a:noFill/>
          </a:ln>
        </p:spPr>
      </p:pic>
      <p:sp>
        <p:nvSpPr>
          <p:cNvPr id="271" name="CustomShape 10"/>
          <p:cNvSpPr/>
          <p:nvPr/>
        </p:nvSpPr>
        <p:spPr>
          <a:xfrm>
            <a:off x="5394960" y="2641680"/>
            <a:ext cx="1917360" cy="54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i="1" lang="en-US" sz="1400" spc="-1" strike="noStrike">
                <a:solidFill>
                  <a:srgbClr val="ffffff"/>
                </a:solidFill>
                <a:latin typeface="Calibri"/>
                <a:ea typeface="DejaVu Sans"/>
              </a:rPr>
              <a:t>Brun et al., 2017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272" name="Picture 4" descr=""/>
          <p:cNvPicPr/>
          <p:nvPr/>
        </p:nvPicPr>
        <p:blipFill>
          <a:blip r:embed="rId12"/>
          <a:srcRect l="5890" t="7798" r="42194" b="13785"/>
          <a:stretch/>
        </p:blipFill>
        <p:spPr>
          <a:xfrm>
            <a:off x="3742200" y="3115080"/>
            <a:ext cx="3587760" cy="3198960"/>
          </a:xfrm>
          <a:prstGeom prst="rect">
            <a:avLst/>
          </a:prstGeom>
          <a:ln w="0">
            <a:noFill/>
          </a:ln>
        </p:spPr>
      </p:pic>
      <p:sp>
        <p:nvSpPr>
          <p:cNvPr id="273" name="CustomShape 12"/>
          <p:cNvSpPr/>
          <p:nvPr/>
        </p:nvSpPr>
        <p:spPr>
          <a:xfrm>
            <a:off x="4572000" y="6129360"/>
            <a:ext cx="2742120" cy="57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i="1" lang="en-US" sz="1400" spc="-1" strike="noStrike">
                <a:solidFill>
                  <a:srgbClr val="ffffff"/>
                </a:solidFill>
                <a:latin typeface="Calibri"/>
                <a:ea typeface="DejaVu Sans"/>
              </a:rPr>
              <a:t>Dussaillant et al., 2019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74" name="CustomShape 2"/>
          <p:cNvSpPr/>
          <p:nvPr/>
        </p:nvSpPr>
        <p:spPr>
          <a:xfrm>
            <a:off x="7810920" y="1005840"/>
            <a:ext cx="3997080" cy="58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Gaussian processes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ustomShape 2"/>
          <p:cNvSpPr/>
          <p:nvPr/>
        </p:nvSpPr>
        <p:spPr>
          <a:xfrm rot="16200000">
            <a:off x="4390920" y="1929600"/>
            <a:ext cx="2192400" cy="42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Calibri"/>
              </a:rPr>
              <a:t>1 Oct – 1 Oct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Calibri"/>
              </a:rPr>
              <a:t> 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76" name="CustomShape 3"/>
          <p:cNvSpPr/>
          <p:nvPr/>
        </p:nvSpPr>
        <p:spPr>
          <a:xfrm rot="16200000">
            <a:off x="4390920" y="4701600"/>
            <a:ext cx="2192400" cy="42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Calibri"/>
              </a:rPr>
              <a:t>1 Oct – 1 Jun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Calibri"/>
              </a:rPr>
              <a:t> 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77" name="Picture 363" descr=""/>
          <p:cNvPicPr/>
          <p:nvPr/>
        </p:nvPicPr>
        <p:blipFill>
          <a:blip r:embed="rId1"/>
          <a:stretch/>
        </p:blipFill>
        <p:spPr>
          <a:xfrm>
            <a:off x="5703840" y="163440"/>
            <a:ext cx="6447960" cy="315504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364" descr=""/>
          <p:cNvPicPr/>
          <p:nvPr/>
        </p:nvPicPr>
        <p:blipFill>
          <a:blip r:embed="rId2"/>
          <a:stretch/>
        </p:blipFill>
        <p:spPr>
          <a:xfrm>
            <a:off x="5703480" y="3538440"/>
            <a:ext cx="6447960" cy="3155040"/>
          </a:xfrm>
          <a:prstGeom prst="rect">
            <a:avLst/>
          </a:prstGeom>
          <a:ln w="0">
            <a:noFill/>
          </a:ln>
        </p:spPr>
      </p:pic>
      <p:pic>
        <p:nvPicPr>
          <p:cNvPr id="279" name="" descr="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85800"/>
            <a:ext cx="5384160" cy="5384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28"/>
          <p:cNvSpPr/>
          <p:nvPr/>
        </p:nvSpPr>
        <p:spPr>
          <a:xfrm>
            <a:off x="151200" y="72000"/>
            <a:ext cx="4710600" cy="62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Outlook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81" name="CustomShape 29"/>
          <p:cNvSpPr/>
          <p:nvPr/>
        </p:nvSpPr>
        <p:spPr>
          <a:xfrm>
            <a:off x="228240" y="1643040"/>
            <a:ext cx="6881400" cy="423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Pléiades will continue active until end of 2024. Follow-up: CO3D (https://co3d.cnes.fr/en/co3d-0)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Other sensors currently available with similar characteristics are limited and privately run: WorldView, SPOT6/7, SkySat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Some ideas for publicly available satellite stereoimages are being discussed: Sentinel HR, Landsat 10. Unfortunately not very optimistic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Optical stereoimages are cloud-dependent. This is a challenge in Iceland. Radar-based DEMs can overcome this problem (e.g. TDX)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282" name="Picture 374" descr=""/>
          <p:cNvPicPr/>
          <p:nvPr/>
        </p:nvPicPr>
        <p:blipFill>
          <a:blip r:embed="rId1"/>
          <a:stretch/>
        </p:blipFill>
        <p:spPr>
          <a:xfrm>
            <a:off x="8031960" y="0"/>
            <a:ext cx="4155840" cy="6856560"/>
          </a:xfrm>
          <a:prstGeom prst="rect">
            <a:avLst/>
          </a:prstGeom>
          <a:ln w="0">
            <a:noFill/>
          </a:ln>
        </p:spPr>
      </p:pic>
      <p:sp>
        <p:nvSpPr>
          <p:cNvPr id="283" name="TextBox 377"/>
          <p:cNvSpPr/>
          <p:nvPr/>
        </p:nvSpPr>
        <p:spPr>
          <a:xfrm>
            <a:off x="8778240" y="6490440"/>
            <a:ext cx="340452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© CNES. Distribution Airbus DS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"/>
          <p:cNvSpPr/>
          <p:nvPr/>
        </p:nvSpPr>
        <p:spPr>
          <a:xfrm>
            <a:off x="-228600" y="675360"/>
            <a:ext cx="12418920" cy="641088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CustomShape 36"/>
          <p:cNvSpPr/>
          <p:nvPr/>
        </p:nvSpPr>
        <p:spPr>
          <a:xfrm>
            <a:off x="-2520" y="32760"/>
            <a:ext cx="12190320" cy="598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Pléiades surveys in Iceland since launch of satellites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63" name="Picture 9" descr="Map&#10;&#10;Description automatically generated"/>
          <p:cNvPicPr/>
          <p:nvPr/>
        </p:nvPicPr>
        <p:blipFill>
          <a:blip r:embed="rId1"/>
          <a:stretch/>
        </p:blipFill>
        <p:spPr>
          <a:xfrm>
            <a:off x="3365280" y="675360"/>
            <a:ext cx="8825040" cy="6181920"/>
          </a:xfrm>
          <a:prstGeom prst="rect">
            <a:avLst/>
          </a:prstGeom>
          <a:ln w="0">
            <a:noFill/>
          </a:ln>
        </p:spPr>
      </p:pic>
      <p:sp>
        <p:nvSpPr>
          <p:cNvPr id="164" name="CustomShape 27"/>
          <p:cNvSpPr/>
          <p:nvPr/>
        </p:nvSpPr>
        <p:spPr>
          <a:xfrm>
            <a:off x="260640" y="1449720"/>
            <a:ext cx="2848320" cy="158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720" algn="ctr">
              <a:lnSpc>
                <a:spcPct val="100000"/>
              </a:lnSpc>
              <a:spcBef>
                <a:spcPts val="641"/>
              </a:spcBef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Main mapping initiatives:</a:t>
            </a:r>
            <a:endParaRPr b="0" lang="en-US" sz="2000" spc="-1" strike="noStrike">
              <a:latin typeface="Arial"/>
            </a:endParaRPr>
          </a:p>
          <a:p>
            <a:pPr marL="720" algn="ctr">
              <a:lnSpc>
                <a:spcPct val="100000"/>
              </a:lnSpc>
              <a:spcBef>
                <a:spcPts val="641"/>
              </a:spcBef>
              <a:buNone/>
            </a:pPr>
            <a:r>
              <a:rPr b="0" lang="en-US" sz="2000" spc="-1" strike="noStrike">
                <a:solidFill>
                  <a:srgbClr val="ed7d31"/>
                </a:solidFill>
                <a:latin typeface="Calibri"/>
                <a:ea typeface="Arial"/>
              </a:rPr>
              <a:t>CIEST</a:t>
            </a:r>
            <a:r>
              <a:rPr b="0" lang="en-US" sz="2000" spc="-1" strike="noStrike" baseline="30000">
                <a:solidFill>
                  <a:srgbClr val="ed7d31"/>
                </a:solidFill>
                <a:latin typeface="Calibri"/>
                <a:ea typeface="Arial"/>
              </a:rPr>
              <a:t>2</a:t>
            </a:r>
            <a:r>
              <a:rPr b="0" lang="en-US" sz="2000" spc="-1" strike="noStrike">
                <a:solidFill>
                  <a:srgbClr val="ed7d31"/>
                </a:solidFill>
                <a:latin typeface="Calibri"/>
                <a:ea typeface="Arial"/>
              </a:rPr>
              <a:t> Initiative</a:t>
            </a:r>
            <a:endParaRPr b="0" lang="en-US" sz="2000" spc="-1" strike="noStrike">
              <a:latin typeface="Arial"/>
            </a:endParaRPr>
          </a:p>
          <a:p>
            <a:pPr marL="720" algn="ctr">
              <a:lnSpc>
                <a:spcPct val="100000"/>
              </a:lnSpc>
              <a:spcBef>
                <a:spcPts val="641"/>
              </a:spcBef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Dinamis &amp; Geosud</a:t>
            </a:r>
            <a:endParaRPr b="0" lang="en-US" sz="2000" spc="-1" strike="noStrike">
              <a:latin typeface="Arial"/>
            </a:endParaRPr>
          </a:p>
          <a:p>
            <a:pPr marL="720" algn="ctr">
              <a:lnSpc>
                <a:spcPct val="100000"/>
              </a:lnSpc>
              <a:spcBef>
                <a:spcPts val="641"/>
              </a:spcBef>
              <a:buNone/>
            </a:pPr>
            <a:r>
              <a:rPr b="0" lang="en-US" sz="2000" spc="-1" strike="noStrike">
                <a:solidFill>
                  <a:srgbClr val="1a2bad"/>
                </a:solidFill>
                <a:latin typeface="Calibri"/>
                <a:ea typeface="DejaVu Sans"/>
              </a:rPr>
              <a:t>CEOS-Volcano Supersite</a:t>
            </a:r>
            <a:endParaRPr b="0" lang="en-US" sz="2000" spc="-1" strike="noStrike">
              <a:latin typeface="Arial"/>
            </a:endParaRPr>
          </a:p>
        </p:txBody>
      </p:sp>
      <p:pic>
        <p:nvPicPr>
          <p:cNvPr id="165" name="Picture 20" descr=""/>
          <p:cNvPicPr/>
          <p:nvPr/>
        </p:nvPicPr>
        <p:blipFill>
          <a:blip r:embed="rId2"/>
          <a:stretch/>
        </p:blipFill>
        <p:spPr>
          <a:xfrm>
            <a:off x="837720" y="6026040"/>
            <a:ext cx="778680" cy="797760"/>
          </a:xfrm>
          <a:prstGeom prst="rect">
            <a:avLst/>
          </a:prstGeom>
          <a:ln w="0">
            <a:noFill/>
          </a:ln>
        </p:spPr>
      </p:pic>
      <p:pic>
        <p:nvPicPr>
          <p:cNvPr id="166" name="Picture 21" descr="Logo, company name&#10;&#10;Description automatically generated"/>
          <p:cNvPicPr/>
          <p:nvPr/>
        </p:nvPicPr>
        <p:blipFill>
          <a:blip r:embed="rId3"/>
          <a:srcRect l="-4242" t="498" r="66101" b="1231"/>
          <a:stretch/>
        </p:blipFill>
        <p:spPr>
          <a:xfrm>
            <a:off x="-226800" y="5972760"/>
            <a:ext cx="1105560" cy="936000"/>
          </a:xfrm>
          <a:prstGeom prst="rect">
            <a:avLst/>
          </a:prstGeom>
          <a:ln w="0">
            <a:noFill/>
          </a:ln>
        </p:spPr>
      </p:pic>
      <p:pic>
        <p:nvPicPr>
          <p:cNvPr id="167" name="Picture 30" descr="Logo, company name&#10;&#10;Description automatically generated"/>
          <p:cNvPicPr/>
          <p:nvPr/>
        </p:nvPicPr>
        <p:blipFill>
          <a:blip r:embed="rId4"/>
          <a:stretch/>
        </p:blipFill>
        <p:spPr>
          <a:xfrm>
            <a:off x="2955240" y="6027120"/>
            <a:ext cx="681840" cy="757800"/>
          </a:xfrm>
          <a:prstGeom prst="rect">
            <a:avLst/>
          </a:prstGeom>
          <a:ln w="0">
            <a:noFill/>
          </a:ln>
        </p:spPr>
      </p:pic>
      <p:pic>
        <p:nvPicPr>
          <p:cNvPr id="168" name="Picture 32" descr="Logo&#10;&#10;Description automatically generated"/>
          <p:cNvPicPr/>
          <p:nvPr/>
        </p:nvPicPr>
        <p:blipFill>
          <a:blip r:embed="rId5"/>
          <a:stretch/>
        </p:blipFill>
        <p:spPr>
          <a:xfrm>
            <a:off x="3792240" y="6374160"/>
            <a:ext cx="1547280" cy="449280"/>
          </a:xfrm>
          <a:prstGeom prst="rect">
            <a:avLst/>
          </a:prstGeom>
          <a:ln w="0">
            <a:noFill/>
          </a:ln>
        </p:spPr>
      </p:pic>
      <p:pic>
        <p:nvPicPr>
          <p:cNvPr id="169" name="Picture 34" descr="Logo, company name&#10;&#10;Description automatically generated"/>
          <p:cNvPicPr/>
          <p:nvPr/>
        </p:nvPicPr>
        <p:blipFill>
          <a:blip r:embed="rId6"/>
          <a:stretch/>
        </p:blipFill>
        <p:spPr>
          <a:xfrm>
            <a:off x="48960" y="5356800"/>
            <a:ext cx="1857960" cy="527760"/>
          </a:xfrm>
          <a:prstGeom prst="rect">
            <a:avLst/>
          </a:prstGeom>
          <a:ln w="0">
            <a:noFill/>
          </a:ln>
        </p:spPr>
      </p:pic>
      <p:pic>
        <p:nvPicPr>
          <p:cNvPr id="170" name="Graphic 1" descr=""/>
          <p:cNvPicPr/>
          <p:nvPr/>
        </p:nvPicPr>
        <p:blipFill>
          <a:blip r:embed="rId7"/>
          <a:stretch/>
        </p:blipFill>
        <p:spPr>
          <a:xfrm>
            <a:off x="2052360" y="5334120"/>
            <a:ext cx="1368720" cy="629280"/>
          </a:xfrm>
          <a:prstGeom prst="rect">
            <a:avLst/>
          </a:prstGeom>
          <a:ln w="0">
            <a:noFill/>
          </a:ln>
        </p:spPr>
      </p:pic>
      <p:pic>
        <p:nvPicPr>
          <p:cNvPr id="171" name="Picture 42" descr="A picture containing shape&#10;&#10;Description automatically generated"/>
          <p:cNvPicPr/>
          <p:nvPr/>
        </p:nvPicPr>
        <p:blipFill>
          <a:blip r:embed="rId8"/>
          <a:stretch/>
        </p:blipFill>
        <p:spPr>
          <a:xfrm>
            <a:off x="1573560" y="5976720"/>
            <a:ext cx="1262880" cy="867960"/>
          </a:xfrm>
          <a:prstGeom prst="rect">
            <a:avLst/>
          </a:prstGeom>
          <a:ln w="0">
            <a:noFill/>
          </a:ln>
        </p:spPr>
      </p:pic>
      <p:pic>
        <p:nvPicPr>
          <p:cNvPr id="172" name="Picture 43" descr="Logo, company name&#10;&#10;Description automatically generated"/>
          <p:cNvPicPr/>
          <p:nvPr/>
        </p:nvPicPr>
        <p:blipFill>
          <a:blip r:embed="rId9"/>
          <a:stretch/>
        </p:blipFill>
        <p:spPr>
          <a:xfrm>
            <a:off x="3789720" y="5923440"/>
            <a:ext cx="1335960" cy="448200"/>
          </a:xfrm>
          <a:prstGeom prst="rect">
            <a:avLst/>
          </a:prstGeom>
          <a:ln w="0">
            <a:noFill/>
          </a:ln>
        </p:spPr>
      </p:pic>
      <p:pic>
        <p:nvPicPr>
          <p:cNvPr id="173" name="Picture 44" descr="A picture containing text&#10;&#10;Description automatically generated"/>
          <p:cNvPicPr/>
          <p:nvPr/>
        </p:nvPicPr>
        <p:blipFill>
          <a:blip r:embed="rId10"/>
          <a:stretch/>
        </p:blipFill>
        <p:spPr>
          <a:xfrm>
            <a:off x="124200" y="4768560"/>
            <a:ext cx="1490760" cy="499680"/>
          </a:xfrm>
          <a:prstGeom prst="rect">
            <a:avLst/>
          </a:prstGeom>
          <a:ln w="0">
            <a:noFill/>
          </a:ln>
        </p:spPr>
      </p:pic>
      <p:pic>
        <p:nvPicPr>
          <p:cNvPr id="174" name="Picture 45" descr="A picture containing text, clipart&#10;&#10;Description automatically generated"/>
          <p:cNvPicPr/>
          <p:nvPr/>
        </p:nvPicPr>
        <p:blipFill>
          <a:blip r:embed="rId11"/>
          <a:stretch/>
        </p:blipFill>
        <p:spPr>
          <a:xfrm>
            <a:off x="1867680" y="4717080"/>
            <a:ext cx="1502640" cy="631080"/>
          </a:xfrm>
          <a:prstGeom prst="rect">
            <a:avLst/>
          </a:prstGeom>
          <a:ln w="0">
            <a:noFill/>
          </a:ln>
        </p:spPr>
      </p:pic>
      <p:pic>
        <p:nvPicPr>
          <p:cNvPr id="175" name="Picture 46" descr="A picture containing shape&#10;&#10;Description automatically generated"/>
          <p:cNvPicPr/>
          <p:nvPr/>
        </p:nvPicPr>
        <p:blipFill>
          <a:blip r:embed="rId12"/>
          <a:srcRect l="0" t="0" r="54965" b="-1278"/>
          <a:stretch/>
        </p:blipFill>
        <p:spPr>
          <a:xfrm>
            <a:off x="265320" y="3981960"/>
            <a:ext cx="979920" cy="577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icture 261" descr=""/>
          <p:cNvPicPr/>
          <p:nvPr/>
        </p:nvPicPr>
        <p:blipFill>
          <a:blip r:embed="rId1"/>
          <a:stretch/>
        </p:blipFill>
        <p:spPr>
          <a:xfrm>
            <a:off x="7084800" y="-22680"/>
            <a:ext cx="5097600" cy="3390120"/>
          </a:xfrm>
          <a:prstGeom prst="rect">
            <a:avLst/>
          </a:prstGeom>
          <a:ln w="0">
            <a:noFill/>
          </a:ln>
        </p:spPr>
      </p:pic>
      <p:pic>
        <p:nvPicPr>
          <p:cNvPr id="177" name="Picture 262" descr=""/>
          <p:cNvPicPr/>
          <p:nvPr/>
        </p:nvPicPr>
        <p:blipFill>
          <a:blip r:embed="rId2"/>
          <a:stretch/>
        </p:blipFill>
        <p:spPr>
          <a:xfrm>
            <a:off x="20160" y="17280"/>
            <a:ext cx="7075080" cy="5059080"/>
          </a:xfrm>
          <a:prstGeom prst="rect">
            <a:avLst/>
          </a:prstGeom>
          <a:ln w="0">
            <a:noFill/>
          </a:ln>
        </p:spPr>
      </p:pic>
      <p:pic>
        <p:nvPicPr>
          <p:cNvPr id="178" name="Picture 263" descr=""/>
          <p:cNvPicPr/>
          <p:nvPr/>
        </p:nvPicPr>
        <p:blipFill>
          <a:blip r:embed="rId3"/>
          <a:stretch/>
        </p:blipFill>
        <p:spPr>
          <a:xfrm>
            <a:off x="7096320" y="3355560"/>
            <a:ext cx="5122080" cy="3520800"/>
          </a:xfrm>
          <a:prstGeom prst="rect">
            <a:avLst/>
          </a:prstGeom>
          <a:ln w="0">
            <a:noFill/>
          </a:ln>
        </p:spPr>
      </p:pic>
      <p:sp>
        <p:nvSpPr>
          <p:cNvPr id="179" name="TextBox 264"/>
          <p:cNvSpPr/>
          <p:nvPr/>
        </p:nvSpPr>
        <p:spPr>
          <a:xfrm>
            <a:off x="3660840" y="4748040"/>
            <a:ext cx="3440160" cy="38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© CNES. Distribution Airbus DS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80" name="TextBox 265"/>
          <p:cNvSpPr/>
          <p:nvPr/>
        </p:nvSpPr>
        <p:spPr>
          <a:xfrm>
            <a:off x="8742240" y="2998080"/>
            <a:ext cx="3440160" cy="38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© CNES. Distribution Airbus DS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81" name="TextBox 266"/>
          <p:cNvSpPr/>
          <p:nvPr/>
        </p:nvSpPr>
        <p:spPr>
          <a:xfrm>
            <a:off x="8742600" y="6526440"/>
            <a:ext cx="3440160" cy="38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i="1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© CNES. Distribution Airbus DS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82" name="CustomShape 22"/>
          <p:cNvSpPr/>
          <p:nvPr/>
        </p:nvSpPr>
        <p:spPr>
          <a:xfrm>
            <a:off x="2906640" y="5325840"/>
            <a:ext cx="3438360" cy="117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2020: ~2,000 km</a:t>
            </a:r>
            <a:r>
              <a:rPr b="0" lang="en-US" sz="2400" spc="-1" strike="noStrike" baseline="33000">
                <a:solidFill>
                  <a:srgbClr val="ffffff"/>
                </a:solidFill>
                <a:latin typeface="Calibri"/>
                <a:ea typeface="DejaVu Sans"/>
              </a:rPr>
              <a:t>2</a:t>
            </a: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2021: ~15,000 km</a:t>
            </a:r>
            <a:r>
              <a:rPr b="0" lang="en-US" sz="2400" spc="-1" strike="noStrike" baseline="33000">
                <a:solidFill>
                  <a:srgbClr val="ffffff"/>
                </a:solidFill>
                <a:latin typeface="Calibri"/>
                <a:ea typeface="DejaVu Sans"/>
              </a:rPr>
              <a:t>2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2022: ~4,000 km</a:t>
            </a:r>
            <a:r>
              <a:rPr b="0" lang="en-US" sz="2400" spc="-1" strike="noStrike" baseline="33000">
                <a:solidFill>
                  <a:srgbClr val="ffffff"/>
                </a:solidFill>
                <a:latin typeface="Calibri"/>
                <a:ea typeface="DejaVu Sans"/>
              </a:rPr>
              <a:t>2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83" name="CustomShape 24"/>
          <p:cNvSpPr/>
          <p:nvPr/>
        </p:nvSpPr>
        <p:spPr>
          <a:xfrm>
            <a:off x="180000" y="5303520"/>
            <a:ext cx="2855880" cy="120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Glacier mapping from Pléiades stereo images: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25"/>
          <p:cNvSpPr/>
          <p:nvPr/>
        </p:nvSpPr>
        <p:spPr>
          <a:xfrm>
            <a:off x="-2520" y="32760"/>
            <a:ext cx="12190320" cy="598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Glacier mass balance in Iceland: geodetic observations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85" name="CustomShape 2_ 3"/>
          <p:cNvSpPr/>
          <p:nvPr/>
        </p:nvSpPr>
        <p:spPr>
          <a:xfrm>
            <a:off x="3828240" y="6123240"/>
            <a:ext cx="2952720" cy="351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720" algn="ctr">
              <a:lnSpc>
                <a:spcPct val="100000"/>
              </a:lnSpc>
              <a:spcBef>
                <a:spcPts val="641"/>
              </a:spcBef>
              <a:buNone/>
            </a:pPr>
            <a:r>
              <a:rPr b="0" i="1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Aðalgeirsdóttir et al., 2020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186" name="Picture 13" descr="A satellite in space&#10;&#10;Description generated with high confidence"/>
          <p:cNvPicPr/>
          <p:nvPr/>
        </p:nvPicPr>
        <p:blipFill>
          <a:blip r:embed="rId1"/>
          <a:stretch/>
        </p:blipFill>
        <p:spPr>
          <a:xfrm>
            <a:off x="7129440" y="4538160"/>
            <a:ext cx="2930040" cy="2089440"/>
          </a:xfrm>
          <a:prstGeom prst="rect">
            <a:avLst/>
          </a:prstGeom>
          <a:ln w="0">
            <a:noFill/>
          </a:ln>
        </p:spPr>
      </p:pic>
      <p:pic>
        <p:nvPicPr>
          <p:cNvPr id="187" name="Picture 14" descr="A satellite in space&#10;&#10;Description generated with very high confidence"/>
          <p:cNvPicPr/>
          <p:nvPr/>
        </p:nvPicPr>
        <p:blipFill>
          <a:blip r:embed="rId2"/>
          <a:srcRect l="18115" t="0" r="20784" b="0"/>
          <a:stretch/>
        </p:blipFill>
        <p:spPr>
          <a:xfrm>
            <a:off x="10060560" y="4538160"/>
            <a:ext cx="1944000" cy="2065680"/>
          </a:xfrm>
          <a:prstGeom prst="rect">
            <a:avLst/>
          </a:prstGeom>
          <a:ln w="0">
            <a:noFill/>
          </a:ln>
        </p:spPr>
      </p:pic>
      <p:pic>
        <p:nvPicPr>
          <p:cNvPr id="188" name="Picture 15" descr=""/>
          <p:cNvPicPr/>
          <p:nvPr/>
        </p:nvPicPr>
        <p:blipFill>
          <a:blip r:embed="rId3"/>
          <a:srcRect l="28829" t="0" r="14429" b="0"/>
          <a:stretch/>
        </p:blipFill>
        <p:spPr>
          <a:xfrm>
            <a:off x="7835040" y="2395800"/>
            <a:ext cx="1739160" cy="2084400"/>
          </a:xfrm>
          <a:prstGeom prst="rect">
            <a:avLst/>
          </a:prstGeom>
          <a:ln w="0">
            <a:noFill/>
          </a:ln>
        </p:spPr>
      </p:pic>
      <p:pic>
        <p:nvPicPr>
          <p:cNvPr id="189" name="Picture 17" descr=""/>
          <p:cNvPicPr/>
          <p:nvPr/>
        </p:nvPicPr>
        <p:blipFill>
          <a:blip r:embed="rId4"/>
          <a:srcRect l="10754" t="0" r="14104" b="1102"/>
          <a:stretch/>
        </p:blipFill>
        <p:spPr>
          <a:xfrm>
            <a:off x="9600840" y="2332800"/>
            <a:ext cx="1728000" cy="2153880"/>
          </a:xfrm>
          <a:prstGeom prst="rect">
            <a:avLst/>
          </a:prstGeom>
          <a:ln w="0">
            <a:noFill/>
          </a:ln>
        </p:spPr>
      </p:pic>
      <p:sp>
        <p:nvSpPr>
          <p:cNvPr id="190" name="CustomShape 26"/>
          <p:cNvSpPr/>
          <p:nvPr/>
        </p:nvSpPr>
        <p:spPr>
          <a:xfrm>
            <a:off x="7691040" y="4143960"/>
            <a:ext cx="1050120" cy="47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ASTER 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91" name="CustomShape 37"/>
          <p:cNvSpPr/>
          <p:nvPr/>
        </p:nvSpPr>
        <p:spPr>
          <a:xfrm>
            <a:off x="9483840" y="4060440"/>
            <a:ext cx="1108440" cy="497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SPOT5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92" name="CustomShape 38"/>
          <p:cNvSpPr/>
          <p:nvPr/>
        </p:nvSpPr>
        <p:spPr>
          <a:xfrm>
            <a:off x="7132320" y="4510800"/>
            <a:ext cx="201060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WV01-03 &amp; GE01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93" name="CustomShape 39"/>
          <p:cNvSpPr/>
          <p:nvPr/>
        </p:nvSpPr>
        <p:spPr>
          <a:xfrm>
            <a:off x="10010880" y="4483440"/>
            <a:ext cx="109620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Pléiades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194" name="Picture 18" descr=""/>
          <p:cNvPicPr/>
          <p:nvPr/>
        </p:nvPicPr>
        <p:blipFill>
          <a:blip r:embed="rId5"/>
          <a:stretch/>
        </p:blipFill>
        <p:spPr>
          <a:xfrm>
            <a:off x="70200" y="983520"/>
            <a:ext cx="6724080" cy="511956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19" descr=""/>
          <p:cNvPicPr/>
          <p:nvPr/>
        </p:nvPicPr>
        <p:blipFill>
          <a:blip r:embed="rId6"/>
          <a:stretch/>
        </p:blipFill>
        <p:spPr>
          <a:xfrm>
            <a:off x="7445520" y="955080"/>
            <a:ext cx="2010600" cy="1365840"/>
          </a:xfrm>
          <a:prstGeom prst="rect">
            <a:avLst/>
          </a:prstGeom>
          <a:ln w="0">
            <a:noFill/>
          </a:ln>
        </p:spPr>
      </p:pic>
      <p:sp>
        <p:nvSpPr>
          <p:cNvPr id="196" name="CustomShape 40"/>
          <p:cNvSpPr/>
          <p:nvPr/>
        </p:nvSpPr>
        <p:spPr>
          <a:xfrm>
            <a:off x="7927200" y="6492240"/>
            <a:ext cx="2218680" cy="47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i="1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Porter et al., 2018 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97" name="CustomShape 41"/>
          <p:cNvSpPr/>
          <p:nvPr/>
        </p:nvSpPr>
        <p:spPr>
          <a:xfrm>
            <a:off x="7295040" y="1920960"/>
            <a:ext cx="916920" cy="47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Lidar 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98" name="CustomShape 42"/>
          <p:cNvSpPr/>
          <p:nvPr/>
        </p:nvSpPr>
        <p:spPr>
          <a:xfrm>
            <a:off x="9383040" y="1983960"/>
            <a:ext cx="2816280" cy="47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i="1" lang="en-US" sz="1600" spc="-1" strike="noStrike">
                <a:solidFill>
                  <a:srgbClr val="ffffff"/>
                </a:solidFill>
                <a:latin typeface="Calibri"/>
                <a:ea typeface="DejaVu Sans"/>
              </a:rPr>
              <a:t>Jóhannesson et al., 2013 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icture 2" descr="A picture containing nature, bed, cloth, snow&#10;&#10;Description automatically generated"/>
          <p:cNvPicPr/>
          <p:nvPr/>
        </p:nvPicPr>
        <p:blipFill>
          <a:blip r:embed="rId1"/>
          <a:srcRect l="7596" t="14510" r="1359" b="7339"/>
          <a:stretch/>
        </p:blipFill>
        <p:spPr>
          <a:xfrm>
            <a:off x="173520" y="887760"/>
            <a:ext cx="11841840" cy="5714280"/>
          </a:xfrm>
          <a:prstGeom prst="rect">
            <a:avLst/>
          </a:prstGeom>
          <a:ln w="0">
            <a:noFill/>
          </a:ln>
        </p:spPr>
      </p:pic>
      <p:sp>
        <p:nvSpPr>
          <p:cNvPr id="200" name="Oval 4"/>
          <p:cNvSpPr/>
          <p:nvPr/>
        </p:nvSpPr>
        <p:spPr>
          <a:xfrm>
            <a:off x="6432120" y="2102760"/>
            <a:ext cx="359280" cy="359280"/>
          </a:xfrm>
          <a:prstGeom prst="ellipse">
            <a:avLst/>
          </a:prstGeom>
          <a:noFill/>
          <a:ln cap="sq" w="19080">
            <a:solidFill>
              <a:srgbClr val="ffff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01" name="Oval 6"/>
          <p:cNvSpPr/>
          <p:nvPr/>
        </p:nvSpPr>
        <p:spPr>
          <a:xfrm>
            <a:off x="6585840" y="3821760"/>
            <a:ext cx="359280" cy="359280"/>
          </a:xfrm>
          <a:prstGeom prst="ellipse">
            <a:avLst/>
          </a:prstGeom>
          <a:noFill/>
          <a:ln cap="sq" w="19080">
            <a:solidFill>
              <a:srgbClr val="ffff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Oval 8"/>
          <p:cNvSpPr/>
          <p:nvPr/>
        </p:nvSpPr>
        <p:spPr>
          <a:xfrm>
            <a:off x="6258960" y="4758120"/>
            <a:ext cx="359280" cy="359280"/>
          </a:xfrm>
          <a:prstGeom prst="ellipse">
            <a:avLst/>
          </a:prstGeom>
          <a:noFill/>
          <a:ln cap="sq" w="19080">
            <a:solidFill>
              <a:srgbClr val="ffff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03" name="Oval 10"/>
          <p:cNvSpPr/>
          <p:nvPr/>
        </p:nvSpPr>
        <p:spPr>
          <a:xfrm>
            <a:off x="6030360" y="4388040"/>
            <a:ext cx="359280" cy="359280"/>
          </a:xfrm>
          <a:prstGeom prst="ellipse">
            <a:avLst/>
          </a:prstGeom>
          <a:noFill/>
          <a:ln cap="sq" w="19080">
            <a:solidFill>
              <a:srgbClr val="ffff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04" name="Text Box 15"/>
          <p:cNvSpPr/>
          <p:nvPr/>
        </p:nvSpPr>
        <p:spPr>
          <a:xfrm>
            <a:off x="1800000" y="6140160"/>
            <a:ext cx="1614600" cy="45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t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05" name="CustomShape 2"/>
          <p:cNvSpPr/>
          <p:nvPr/>
        </p:nvSpPr>
        <p:spPr>
          <a:xfrm>
            <a:off x="7772400" y="6207120"/>
            <a:ext cx="4266720" cy="32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720">
              <a:lnSpc>
                <a:spcPct val="100000"/>
              </a:lnSpc>
              <a:spcBef>
                <a:spcPts val="641"/>
              </a:spcBef>
              <a:buNone/>
            </a:pPr>
            <a:r>
              <a:rPr b="0" i="1" lang="en-US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Berthier et al., The Cryosphere, 2014</a:t>
            </a:r>
            <a:endParaRPr b="0" lang="en-US" sz="1600" spc="-1" strike="noStrike">
              <a:latin typeface="Arial"/>
            </a:endParaRPr>
          </a:p>
          <a:p>
            <a:pPr marL="720">
              <a:lnSpc>
                <a:spcPct val="100000"/>
              </a:lnSpc>
              <a:spcBef>
                <a:spcPts val="641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206" name="Picture 16" descr="A satellite in space&#10;&#10;Description generated with very high confidence"/>
          <p:cNvPicPr/>
          <p:nvPr/>
        </p:nvPicPr>
        <p:blipFill>
          <a:blip r:embed="rId2"/>
          <a:stretch/>
        </p:blipFill>
        <p:spPr>
          <a:xfrm>
            <a:off x="173880" y="889920"/>
            <a:ext cx="2273400" cy="1694880"/>
          </a:xfrm>
          <a:prstGeom prst="rect">
            <a:avLst/>
          </a:prstGeom>
          <a:ln w="0"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174240" y="889200"/>
            <a:ext cx="2271600" cy="26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ffffff"/>
                </a:solidFill>
                <a:latin typeface="Arial"/>
                <a:ea typeface="DejaVu Sans"/>
              </a:rPr>
              <a:t>Pléiades 1A (CNES &amp; Airbus D&amp;S)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" descr="A picture containing nature, snow, dune&#10;&#10;Description automatically generated"/>
          <p:cNvPicPr/>
          <p:nvPr/>
        </p:nvPicPr>
        <p:blipFill>
          <a:blip r:embed="rId1"/>
          <a:srcRect l="7549" t="14510" r="1359" b="7339"/>
          <a:stretch/>
        </p:blipFill>
        <p:spPr>
          <a:xfrm>
            <a:off x="167760" y="875520"/>
            <a:ext cx="11847960" cy="5714280"/>
          </a:xfrm>
          <a:prstGeom prst="rect">
            <a:avLst/>
          </a:prstGeom>
          <a:ln w="0">
            <a:noFill/>
          </a:ln>
        </p:spPr>
      </p:pic>
      <p:sp>
        <p:nvSpPr>
          <p:cNvPr id="209" name="Text Box 11"/>
          <p:cNvSpPr/>
          <p:nvPr/>
        </p:nvSpPr>
        <p:spPr>
          <a:xfrm>
            <a:off x="1804320" y="6115320"/>
            <a:ext cx="1614600" cy="45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FR" sz="2400" spc="-1" strike="noStrike">
                <a:solidFill>
                  <a:srgbClr val="000000"/>
                </a:solidFill>
                <a:latin typeface="Arial"/>
                <a:ea typeface="DejaVu Sans"/>
              </a:rPr>
              <a:t>t + 27 sec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210" name="Oval 6"/>
          <p:cNvSpPr/>
          <p:nvPr/>
        </p:nvSpPr>
        <p:spPr>
          <a:xfrm>
            <a:off x="6432120" y="2102760"/>
            <a:ext cx="359280" cy="359280"/>
          </a:xfrm>
          <a:prstGeom prst="ellipse">
            <a:avLst/>
          </a:prstGeom>
          <a:noFill/>
          <a:ln cap="sq" w="19080">
            <a:solidFill>
              <a:srgbClr val="ffff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Oval 8"/>
          <p:cNvSpPr/>
          <p:nvPr/>
        </p:nvSpPr>
        <p:spPr>
          <a:xfrm>
            <a:off x="6585840" y="3821760"/>
            <a:ext cx="359280" cy="359280"/>
          </a:xfrm>
          <a:prstGeom prst="ellipse">
            <a:avLst/>
          </a:prstGeom>
          <a:noFill/>
          <a:ln cap="sq" w="19080">
            <a:solidFill>
              <a:srgbClr val="ffff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12" name="Oval 10"/>
          <p:cNvSpPr/>
          <p:nvPr/>
        </p:nvSpPr>
        <p:spPr>
          <a:xfrm>
            <a:off x="6258960" y="4758120"/>
            <a:ext cx="359280" cy="359280"/>
          </a:xfrm>
          <a:prstGeom prst="ellipse">
            <a:avLst/>
          </a:prstGeom>
          <a:noFill/>
          <a:ln cap="sq" w="19080">
            <a:solidFill>
              <a:srgbClr val="ffff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Oval 12"/>
          <p:cNvSpPr/>
          <p:nvPr/>
        </p:nvSpPr>
        <p:spPr>
          <a:xfrm>
            <a:off x="6030360" y="4388040"/>
            <a:ext cx="359280" cy="359280"/>
          </a:xfrm>
          <a:prstGeom prst="ellipse">
            <a:avLst/>
          </a:prstGeom>
          <a:noFill/>
          <a:ln cap="sq" w="19080">
            <a:solidFill>
              <a:srgbClr val="ffff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214" name="Picture 16" descr="A satellite in space&#10;&#10;Description generated with very high confidence"/>
          <p:cNvPicPr/>
          <p:nvPr/>
        </p:nvPicPr>
        <p:blipFill>
          <a:blip r:embed="rId2"/>
          <a:stretch/>
        </p:blipFill>
        <p:spPr>
          <a:xfrm>
            <a:off x="173880" y="889920"/>
            <a:ext cx="2273400" cy="1694880"/>
          </a:xfrm>
          <a:prstGeom prst="rect">
            <a:avLst/>
          </a:prstGeom>
          <a:ln w="0">
            <a:noFill/>
          </a:ln>
        </p:spPr>
      </p:pic>
      <p:sp>
        <p:nvSpPr>
          <p:cNvPr id="215" name="CustomShape 1"/>
          <p:cNvSpPr/>
          <p:nvPr/>
        </p:nvSpPr>
        <p:spPr>
          <a:xfrm>
            <a:off x="174240" y="889200"/>
            <a:ext cx="2271600" cy="26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ffffff"/>
                </a:solidFill>
                <a:latin typeface="Arial"/>
                <a:ea typeface="DejaVu Sans"/>
              </a:rPr>
              <a:t>Pléiades 1A (CNES &amp; Airbus D&amp;S)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216" name="CustomShape 13"/>
          <p:cNvSpPr/>
          <p:nvPr/>
        </p:nvSpPr>
        <p:spPr>
          <a:xfrm>
            <a:off x="7772400" y="6207120"/>
            <a:ext cx="4266720" cy="32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720">
              <a:lnSpc>
                <a:spcPct val="100000"/>
              </a:lnSpc>
              <a:spcBef>
                <a:spcPts val="641"/>
              </a:spcBef>
              <a:buNone/>
            </a:pPr>
            <a:r>
              <a:rPr b="0" i="1" lang="en-US" sz="1600" spc="-1" strike="noStrike">
                <a:solidFill>
                  <a:srgbClr val="000000"/>
                </a:solidFill>
                <a:latin typeface="Calibri"/>
                <a:ea typeface="DejaVu Sans"/>
              </a:rPr>
              <a:t>Berthier et al., The Cryosphere, 2014</a:t>
            </a:r>
            <a:endParaRPr b="0" lang="en-US" sz="1600" spc="-1" strike="noStrike">
              <a:latin typeface="Arial"/>
            </a:endParaRPr>
          </a:p>
          <a:p>
            <a:pPr marL="720">
              <a:lnSpc>
                <a:spcPct val="100000"/>
              </a:lnSpc>
              <a:spcBef>
                <a:spcPts val="641"/>
              </a:spcBef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3" descr="A picture containing table, bird, white, black&#10;&#10;Description generated with very high confidence"/>
          <p:cNvPicPr/>
          <p:nvPr/>
        </p:nvPicPr>
        <p:blipFill>
          <a:blip r:embed="rId1"/>
          <a:stretch/>
        </p:blipFill>
        <p:spPr>
          <a:xfrm>
            <a:off x="660240" y="891360"/>
            <a:ext cx="10843560" cy="5965920"/>
          </a:xfrm>
          <a:prstGeom prst="rect">
            <a:avLst/>
          </a:prstGeom>
          <a:ln w="0"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9506520" y="6543000"/>
            <a:ext cx="1999080" cy="31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© Maxar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219" name="Picture 8" descr="A picture containing mountain, plane, air, airplane&#10;&#10;Description generated with very high confidence"/>
          <p:cNvPicPr/>
          <p:nvPr/>
        </p:nvPicPr>
        <p:blipFill>
          <a:blip r:embed="rId2"/>
          <a:stretch/>
        </p:blipFill>
        <p:spPr>
          <a:xfrm>
            <a:off x="662400" y="891360"/>
            <a:ext cx="2057760" cy="1654920"/>
          </a:xfrm>
          <a:prstGeom prst="rect">
            <a:avLst/>
          </a:prstGeom>
          <a:ln w="0">
            <a:noFill/>
          </a:ln>
        </p:spPr>
      </p:pic>
      <p:sp>
        <p:nvSpPr>
          <p:cNvPr id="220" name="CustomShape 1"/>
          <p:cNvSpPr/>
          <p:nvPr/>
        </p:nvSpPr>
        <p:spPr>
          <a:xfrm>
            <a:off x="660240" y="889200"/>
            <a:ext cx="2067840" cy="26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ffffff"/>
                </a:solidFill>
                <a:latin typeface="Arial"/>
                <a:ea typeface="DejaVu Sans"/>
              </a:rPr>
              <a:t>WorldView3 (DG &amp; Maxar)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3" descr="A picture containing sitting, photo, table, white&#10;&#10;Description generated with very high confidence"/>
          <p:cNvPicPr/>
          <p:nvPr/>
        </p:nvPicPr>
        <p:blipFill>
          <a:blip r:embed="rId1"/>
          <a:stretch/>
        </p:blipFill>
        <p:spPr>
          <a:xfrm>
            <a:off x="660240" y="884520"/>
            <a:ext cx="10873080" cy="5973480"/>
          </a:xfrm>
          <a:prstGeom prst="rect">
            <a:avLst/>
          </a:prstGeom>
          <a:ln w="0">
            <a:noFill/>
          </a:ln>
        </p:spPr>
      </p:pic>
      <p:sp>
        <p:nvSpPr>
          <p:cNvPr id="222" name="CustomShape 1"/>
          <p:cNvSpPr/>
          <p:nvPr/>
        </p:nvSpPr>
        <p:spPr>
          <a:xfrm>
            <a:off x="9506520" y="6543000"/>
            <a:ext cx="1999080" cy="31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ffffff"/>
                </a:solidFill>
                <a:latin typeface="Arial"/>
                <a:ea typeface="DejaVu Sans"/>
              </a:rPr>
              <a:t>© Maxar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223" name="Picture 8" descr="A picture containing mountain, plane, air, airplane&#10;&#10;Description generated with very high confidence"/>
          <p:cNvPicPr/>
          <p:nvPr/>
        </p:nvPicPr>
        <p:blipFill>
          <a:blip r:embed="rId2"/>
          <a:stretch/>
        </p:blipFill>
        <p:spPr>
          <a:xfrm>
            <a:off x="662400" y="891360"/>
            <a:ext cx="2057760" cy="1654920"/>
          </a:xfrm>
          <a:prstGeom prst="rect">
            <a:avLst/>
          </a:prstGeom>
          <a:ln w="0">
            <a:noFill/>
          </a:ln>
        </p:spPr>
      </p:pic>
      <p:sp>
        <p:nvSpPr>
          <p:cNvPr id="224" name="CustomShape 1"/>
          <p:cNvSpPr/>
          <p:nvPr/>
        </p:nvSpPr>
        <p:spPr>
          <a:xfrm>
            <a:off x="660240" y="889200"/>
            <a:ext cx="2067840" cy="26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ffffff"/>
                </a:solidFill>
                <a:latin typeface="Arial"/>
                <a:ea typeface="DejaVu Sans"/>
              </a:rPr>
              <a:t>WorldView3 (DG &amp; Maxar)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2" descr="Diagram&#10;&#10;Description automatically generated"/>
          <p:cNvPicPr/>
          <p:nvPr/>
        </p:nvPicPr>
        <p:blipFill>
          <a:blip r:embed="rId1"/>
          <a:stretch/>
        </p:blipFill>
        <p:spPr>
          <a:xfrm>
            <a:off x="605880" y="702360"/>
            <a:ext cx="4750560" cy="464580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3" descr="Map&#10;&#10;Description automatically generated"/>
          <p:cNvPicPr/>
          <p:nvPr/>
        </p:nvPicPr>
        <p:blipFill>
          <a:blip r:embed="rId2"/>
          <a:stretch/>
        </p:blipFill>
        <p:spPr>
          <a:xfrm>
            <a:off x="5742720" y="327600"/>
            <a:ext cx="6169680" cy="6169680"/>
          </a:xfrm>
          <a:prstGeom prst="rect">
            <a:avLst/>
          </a:prstGeom>
          <a:ln w="0">
            <a:noFill/>
          </a:ln>
        </p:spPr>
      </p:pic>
      <p:sp>
        <p:nvSpPr>
          <p:cNvPr id="227" name="CustomShape 2"/>
          <p:cNvSpPr/>
          <p:nvPr/>
        </p:nvSpPr>
        <p:spPr>
          <a:xfrm>
            <a:off x="547200" y="5383800"/>
            <a:ext cx="3941640" cy="110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720" algn="ctr">
              <a:lnSpc>
                <a:spcPct val="100000"/>
              </a:lnSpc>
              <a:spcBef>
                <a:spcPts val="641"/>
              </a:spcBef>
              <a:buNone/>
            </a:pPr>
            <a:r>
              <a:rPr b="0" lang="en-US" sz="1950" spc="-1" strike="noStrike">
                <a:solidFill>
                  <a:srgbClr val="ffffff"/>
                </a:solidFill>
                <a:latin typeface="Calibri"/>
                <a:ea typeface="DejaVu Sans"/>
              </a:rPr>
              <a:t>Langjökull Pléiades 2021 surveys:</a:t>
            </a:r>
            <a:endParaRPr b="0" lang="en-US" sz="1950" spc="-1" strike="noStrike">
              <a:latin typeface="Arial"/>
            </a:endParaRPr>
          </a:p>
          <a:p>
            <a:pPr marL="720" algn="ctr">
              <a:lnSpc>
                <a:spcPct val="100000"/>
              </a:lnSpc>
              <a:spcBef>
                <a:spcPts val="641"/>
              </a:spcBef>
              <a:buNone/>
            </a:pPr>
            <a:r>
              <a:rPr b="0" lang="en-US" sz="1950" spc="-1" strike="noStrike">
                <a:solidFill>
                  <a:srgbClr val="ffffff"/>
                </a:solidFill>
                <a:latin typeface="Calibri"/>
                <a:ea typeface="DejaVu Sans"/>
              </a:rPr>
              <a:t>September: 9th</a:t>
            </a:r>
            <a:endParaRPr b="0" lang="en-US" sz="1950" spc="-1" strike="noStrike">
              <a:latin typeface="Arial"/>
            </a:endParaRPr>
          </a:p>
          <a:p>
            <a:pPr marL="720" algn="ctr">
              <a:lnSpc>
                <a:spcPct val="100000"/>
              </a:lnSpc>
              <a:spcBef>
                <a:spcPts val="641"/>
              </a:spcBef>
              <a:buNone/>
            </a:pPr>
            <a:r>
              <a:rPr b="0" lang="en-US" sz="1950" spc="-1" strike="noStrike">
                <a:solidFill>
                  <a:srgbClr val="ffffff"/>
                </a:solidFill>
                <a:latin typeface="Calibri"/>
                <a:ea typeface="DejaVu Sans"/>
              </a:rPr>
              <a:t>October: 6th, 11th</a:t>
            </a:r>
            <a:endParaRPr b="0" lang="en-US" sz="19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</TotalTime>
  <Application>LibreOffice/7.3.7.2$Linux_X86_64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2019-09-25T17:28:55Z</dcterms:created>
  <dc:creator>Eydís Líndal Finnbogadóttir</dc:creator>
  <dc:description/>
  <dc:language>en-US</dc:language>
  <cp:lastModifiedBy>Joaquín Belart</cp:lastModifiedBy>
  <dcterms:modified xsi:type="dcterms:W3CDTF">2022-12-12T09:09:36Z</dcterms:modified>
  <cp:revision>79</cp:revision>
  <dc:subject/>
  <dc:title>Framtíðarsýn fyrir  Landmælingar Íslands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r8>0</vt:r8>
  </property>
  <property fmtid="{D5CDD505-2E9C-101B-9397-08002B2CF9AE}" pid="3" name="HyperlinksChanged">
    <vt:bool>0</vt:bool>
  </property>
  <property fmtid="{D5CDD505-2E9C-101B-9397-08002B2CF9AE}" pid="4" name="LinksUpToDate">
    <vt:bool>0</vt:bool>
  </property>
  <property fmtid="{D5CDD505-2E9C-101B-9397-08002B2CF9AE}" pid="5" name="MMClips">
    <vt:r8>0</vt:r8>
  </property>
  <property fmtid="{D5CDD505-2E9C-101B-9397-08002B2CF9AE}" pid="6" name="Notes">
    <vt:i4>1</vt:i4>
  </property>
  <property fmtid="{D5CDD505-2E9C-101B-9397-08002B2CF9AE}" pid="7" name="PresentationFormat">
    <vt:lpwstr>Custom</vt:lpwstr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i4>20</vt:i4>
  </property>
</Properties>
</file>