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_rels/notesSlide12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2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29.png" ContentType="image/png"/>
  <Override PartName="/ppt/media/image24.png" ContentType="image/png"/>
  <Override PartName="/ppt/media/image11.jpeg" ContentType="image/jpeg"/>
  <Override PartName="/ppt/media/image21.png" ContentType="image/png"/>
  <Override PartName="/ppt/media/image19.png" ContentType="image/png"/>
  <Override PartName="/ppt/media/image20.png" ContentType="image/png"/>
  <Override PartName="/ppt/media/image23.png" ContentType="image/png"/>
  <Override PartName="/ppt/media/image13.jpeg" ContentType="image/jpeg"/>
  <Override PartName="/ppt/media/image27.jpeg" ContentType="image/jpeg"/>
  <Override PartName="/ppt/media/image4.png" ContentType="image/png"/>
  <Override PartName="/ppt/media/image34.png" ContentType="image/png"/>
  <Override PartName="/ppt/media/image9.png" ContentType="image/png"/>
  <Override PartName="/ppt/media/image10.png" ContentType="image/png"/>
  <Override PartName="/ppt/media/image1.jpeg" ContentType="image/jpeg"/>
  <Override PartName="/ppt/media/image7.png" ContentType="image/png"/>
  <Override PartName="/ppt/media/image8.png" ContentType="image/png"/>
  <Override PartName="/ppt/media/image12.png" ContentType="image/png"/>
  <Override PartName="/ppt/media/image30.png" ContentType="image/png"/>
  <Override PartName="/ppt/media/image28.png" ContentType="image/png"/>
  <Override PartName="/ppt/media/image31.png" ContentType="image/png"/>
  <Override PartName="/ppt/media/image33.png" ContentType="image/png"/>
  <Override PartName="/ppt/media/image3.png" ContentType="image/png"/>
  <Override PartName="/ppt/media/image26.png" ContentType="image/png"/>
  <Override PartName="/ppt/media/image2.png" ContentType="image/png"/>
  <Override PartName="/ppt/media/image22.gif" ContentType="image/gif"/>
  <Override PartName="/ppt/media/image25.png" ContentType="image/png"/>
  <Override PartName="/ppt/media/image32.gif" ContentType="image/gif"/>
  <Override PartName="/ppt/media/image5.png" ContentType="image/png"/>
  <Override PartName="/ppt/media/image35.png" ContentType="image/png"/>
  <Override PartName="/ppt/media/image14.png" ContentType="image/png"/>
  <Override PartName="/ppt/media/image15.jpeg" ContentType="image/jpeg"/>
  <Override PartName="/ppt/media/image16.png" ContentType="image/png"/>
  <Override PartName="/ppt/media/image17.png" ContentType="image/png"/>
  <Override PartName="/ppt/media/image6.jpeg" ContentType="image/jpeg"/>
  <Override PartName="/ppt/media/image18.png" ContentType="image/png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2188825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</a:t>
            </a:r>
            <a:r>
              <a:rPr b="0" lang="en-US" sz="4400" spc="-1" strike="noStrike">
                <a:latin typeface="Arial"/>
              </a:rPr>
              <a:t>k to </a:t>
            </a:r>
            <a:r>
              <a:rPr b="0" lang="en-US" sz="4400" spc="-1" strike="noStrike">
                <a:latin typeface="Arial"/>
              </a:rPr>
              <a:t>mo</a:t>
            </a:r>
            <a:r>
              <a:rPr b="0" lang="en-US" sz="4400" spc="-1" strike="noStrike">
                <a:latin typeface="Arial"/>
              </a:rPr>
              <a:t>ve </a:t>
            </a:r>
            <a:r>
              <a:rPr b="0" lang="en-US" sz="4400" spc="-1" strike="noStrike">
                <a:latin typeface="Arial"/>
              </a:rPr>
              <a:t>the </a:t>
            </a:r>
            <a:r>
              <a:rPr b="0" lang="en-US" sz="4400" spc="-1" strike="noStrike">
                <a:latin typeface="Arial"/>
              </a:rPr>
              <a:t>slid</a:t>
            </a:r>
            <a:r>
              <a:rPr b="0" lang="en-US" sz="4400" spc="-1" strike="noStrike">
                <a:latin typeface="Arial"/>
              </a:rPr>
              <a:t>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en-US" sz="2000" spc="-1" strike="noStrike">
                <a:latin typeface="Arial"/>
              </a:rPr>
              <a:t>C</a:t>
            </a:r>
            <a:r>
              <a:rPr b="0" lang="en-US" sz="2000" spc="-1" strike="noStrike">
                <a:latin typeface="Arial"/>
              </a:rPr>
              <a:t>l</a:t>
            </a:r>
            <a:r>
              <a:rPr b="0" lang="en-US" sz="2000" spc="-1" strike="noStrike">
                <a:latin typeface="Arial"/>
              </a:rPr>
              <a:t>i</a:t>
            </a:r>
            <a:r>
              <a:rPr b="0" lang="en-US" sz="2000" spc="-1" strike="noStrike">
                <a:latin typeface="Arial"/>
              </a:rPr>
              <a:t>c</a:t>
            </a:r>
            <a:r>
              <a:rPr b="0" lang="en-US" sz="2000" spc="-1" strike="noStrike">
                <a:latin typeface="Arial"/>
              </a:rPr>
              <a:t>k</a:t>
            </a:r>
            <a:r>
              <a:rPr b="0" lang="en-US" sz="2000" spc="-1" strike="noStrike">
                <a:latin typeface="Arial"/>
              </a:rPr>
              <a:t> </a:t>
            </a:r>
            <a:r>
              <a:rPr b="0" lang="en-US" sz="2000" spc="-1" strike="noStrike">
                <a:latin typeface="Arial"/>
              </a:rPr>
              <a:t>t</a:t>
            </a:r>
            <a:r>
              <a:rPr b="0" lang="en-US" sz="2000" spc="-1" strike="noStrike">
                <a:latin typeface="Arial"/>
              </a:rPr>
              <a:t>o</a:t>
            </a:r>
            <a:r>
              <a:rPr b="0" lang="en-US" sz="2000" spc="-1" strike="noStrike">
                <a:latin typeface="Arial"/>
              </a:rPr>
              <a:t> </a:t>
            </a:r>
            <a:r>
              <a:rPr b="0" lang="en-US" sz="2000" spc="-1" strike="noStrike">
                <a:latin typeface="Arial"/>
              </a:rPr>
              <a:t>e</a:t>
            </a:r>
            <a:r>
              <a:rPr b="0" lang="en-US" sz="2000" spc="-1" strike="noStrike">
                <a:latin typeface="Arial"/>
              </a:rPr>
              <a:t>d</a:t>
            </a:r>
            <a:r>
              <a:rPr b="0" lang="en-US" sz="2000" spc="-1" strike="noStrike">
                <a:latin typeface="Arial"/>
              </a:rPr>
              <a:t>i</a:t>
            </a:r>
            <a:r>
              <a:rPr b="0" lang="en-US" sz="2000" spc="-1" strike="noStrike">
                <a:latin typeface="Arial"/>
              </a:rPr>
              <a:t>t</a:t>
            </a:r>
            <a:r>
              <a:rPr b="0" lang="en-US" sz="2000" spc="-1" strike="noStrike">
                <a:latin typeface="Arial"/>
              </a:rPr>
              <a:t> </a:t>
            </a:r>
            <a:r>
              <a:rPr b="0" lang="en-US" sz="2000" spc="-1" strike="noStrike">
                <a:latin typeface="Arial"/>
              </a:rPr>
              <a:t>t</a:t>
            </a:r>
            <a:r>
              <a:rPr b="0" lang="en-US" sz="2000" spc="-1" strike="noStrike">
                <a:latin typeface="Arial"/>
              </a:rPr>
              <a:t>h</a:t>
            </a:r>
            <a:r>
              <a:rPr b="0" lang="en-US" sz="2000" spc="-1" strike="noStrike">
                <a:latin typeface="Arial"/>
              </a:rPr>
              <a:t>e</a:t>
            </a:r>
            <a:r>
              <a:rPr b="0" lang="en-US" sz="2000" spc="-1" strike="noStrike">
                <a:latin typeface="Arial"/>
              </a:rPr>
              <a:t> </a:t>
            </a:r>
            <a:r>
              <a:rPr b="0" lang="en-US" sz="2000" spc="-1" strike="noStrike">
                <a:latin typeface="Arial"/>
              </a:rPr>
              <a:t>n</a:t>
            </a:r>
            <a:r>
              <a:rPr b="0" lang="en-US" sz="2000" spc="-1" strike="noStrike">
                <a:latin typeface="Arial"/>
              </a:rPr>
              <a:t>o</a:t>
            </a:r>
            <a:r>
              <a:rPr b="0" lang="en-US" sz="2000" spc="-1" strike="noStrike">
                <a:latin typeface="Arial"/>
              </a:rPr>
              <a:t>t</a:t>
            </a:r>
            <a:r>
              <a:rPr b="0" lang="en-US" sz="2000" spc="-1" strike="noStrike">
                <a:latin typeface="Arial"/>
              </a:rPr>
              <a:t>e</a:t>
            </a:r>
            <a:r>
              <a:rPr b="0" lang="en-US" sz="2000" spc="-1" strike="noStrike">
                <a:latin typeface="Arial"/>
              </a:rPr>
              <a:t>s</a:t>
            </a:r>
            <a:r>
              <a:rPr b="0" lang="en-US" sz="2000" spc="-1" strike="noStrike">
                <a:latin typeface="Arial"/>
              </a:rPr>
              <a:t> </a:t>
            </a:r>
            <a:r>
              <a:rPr b="0" lang="en-US" sz="2000" spc="-1" strike="noStrike">
                <a:latin typeface="Arial"/>
              </a:rPr>
              <a:t>f</a:t>
            </a:r>
            <a:r>
              <a:rPr b="0" lang="en-US" sz="2000" spc="-1" strike="noStrike">
                <a:latin typeface="Arial"/>
              </a:rPr>
              <a:t>o</a:t>
            </a:r>
            <a:r>
              <a:rPr b="0" lang="en-US" sz="2000" spc="-1" strike="noStrike">
                <a:latin typeface="Arial"/>
              </a:rPr>
              <a:t>r</a:t>
            </a:r>
            <a:r>
              <a:rPr b="0" lang="en-US" sz="2000" spc="-1" strike="noStrike">
                <a:latin typeface="Arial"/>
              </a:rPr>
              <a:t>m</a:t>
            </a:r>
            <a:r>
              <a:rPr b="0" lang="en-US" sz="2000" spc="-1" strike="noStrike">
                <a:latin typeface="Arial"/>
              </a:rPr>
              <a:t>a</a:t>
            </a:r>
            <a:r>
              <a:rPr b="0" lang="en-US" sz="2000" spc="-1" strike="noStrike">
                <a:latin typeface="Arial"/>
              </a:rPr>
              <a:t>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indent="0" algn="r">
              <a:buNone/>
            </a:pPr>
            <a:fld id="{1C5294A8-7201-472C-929B-572D34490B57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4040" cy="4005720"/>
          </a:xfrm>
          <a:prstGeom prst="rect">
            <a:avLst/>
          </a:prstGeom>
          <a:ln w="0">
            <a:noFill/>
          </a:ln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0640" cy="359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218" name="CustomShape 27"/>
          <p:cNvSpPr/>
          <p:nvPr/>
        </p:nvSpPr>
        <p:spPr>
          <a:xfrm>
            <a:off x="3884760" y="8685360"/>
            <a:ext cx="2966040" cy="45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11B500C-3777-4D76-9961-8933F0289154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4040" cy="4005720"/>
          </a:xfrm>
          <a:prstGeom prst="rect">
            <a:avLst/>
          </a:prstGeom>
          <a:ln w="0">
            <a:noFill/>
          </a:ln>
        </p:spPr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0640" cy="359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224" name="CustomShape 22"/>
          <p:cNvSpPr/>
          <p:nvPr/>
        </p:nvSpPr>
        <p:spPr>
          <a:xfrm>
            <a:off x="3884760" y="8685360"/>
            <a:ext cx="2966040" cy="45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550CEC9-5CD7-4B5E-9960-244A2E2FC5C0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4040" cy="4005720"/>
          </a:xfrm>
          <a:prstGeom prst="rect">
            <a:avLst/>
          </a:prstGeom>
          <a:ln w="0">
            <a:noFill/>
          </a:ln>
        </p:spPr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0640" cy="359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221" name="CustomShape 3"/>
          <p:cNvSpPr/>
          <p:nvPr/>
        </p:nvSpPr>
        <p:spPr>
          <a:xfrm>
            <a:off x="3884760" y="8685360"/>
            <a:ext cx="2966040" cy="45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03E538EE-098A-42FC-B6D3-DE2AD3C8E46F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666666"/>
            </a:gs>
            <a:gs pos="100000">
              <a:srgbClr val="333333"/>
            </a:gs>
          </a:gsLst>
          <a:lin ang="36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latin typeface="Arial"/>
              </a:rPr>
              <a:t>Click to edit the 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666666"/>
            </a:gs>
            <a:gs pos="100000">
              <a:srgbClr val="333333"/>
            </a:gs>
          </a:gsLst>
          <a:lin ang="36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latin typeface="Arial"/>
              </a:rPr>
              <a:t>Clic</a:t>
            </a:r>
            <a:r>
              <a:rPr b="0" lang="en-US" sz="4400" spc="-1" strike="noStrike">
                <a:latin typeface="Arial"/>
              </a:rPr>
              <a:t>k to </a:t>
            </a:r>
            <a:r>
              <a:rPr b="0" lang="en-US" sz="4400" spc="-1" strike="noStrike">
                <a:latin typeface="Arial"/>
              </a:rPr>
              <a:t>edit </a:t>
            </a:r>
            <a:r>
              <a:rPr b="0" lang="en-US" sz="4400" spc="-1" strike="noStrike">
                <a:latin typeface="Arial"/>
              </a:rPr>
              <a:t>the </a:t>
            </a:r>
            <a:r>
              <a:rPr b="0" lang="en-US" sz="4400" spc="-1" strike="noStrike">
                <a:latin typeface="Arial"/>
              </a:rPr>
              <a:t>title </a:t>
            </a:r>
            <a:r>
              <a:rPr b="0" lang="en-US" sz="4400" spc="-1" strike="noStrike">
                <a:latin typeface="Arial"/>
              </a:rPr>
              <a:t>text </a:t>
            </a:r>
            <a:r>
              <a:rPr b="0" lang="en-US" sz="4400" spc="-1" strike="noStrike">
                <a:latin typeface="Arial"/>
              </a:rPr>
              <a:t>for</a:t>
            </a:r>
            <a:r>
              <a:rPr b="0" lang="en-US" sz="4400" spc="-1" strike="noStrike">
                <a:latin typeface="Arial"/>
              </a:rPr>
              <a:t>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666666"/>
            </a:gs>
            <a:gs pos="100000">
              <a:srgbClr val="333333"/>
            </a:gs>
          </a:gsLst>
          <a:lin ang="36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latin typeface="Arial"/>
              </a:rPr>
              <a:t>Click to edit the title </a:t>
            </a:r>
            <a:r>
              <a:rPr b="0" lang="en-US" sz="4400" spc="-1" strike="noStrike">
                <a:latin typeface="Arial"/>
              </a:rPr>
              <a:t>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gif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9" Type="http://schemas.openxmlformats.org/officeDocument/2006/relationships/image" Target="../media/image15.jpeg"/><Relationship Id="rId10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gif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-20160" y="21960"/>
            <a:ext cx="12186360" cy="6853680"/>
          </a:xfrm>
          <a:prstGeom prst="rect">
            <a:avLst/>
          </a:prstGeom>
          <a:ln w="0">
            <a:noFill/>
          </a:ln>
        </p:spPr>
      </p:pic>
      <p:sp>
        <p:nvSpPr>
          <p:cNvPr id="121" name="CustomShape 25"/>
          <p:cNvSpPr/>
          <p:nvPr/>
        </p:nvSpPr>
        <p:spPr>
          <a:xfrm>
            <a:off x="0" y="2003400"/>
            <a:ext cx="12186720" cy="1413000"/>
          </a:xfrm>
          <a:prstGeom prst="rect">
            <a:avLst/>
          </a:prstGeom>
          <a:solidFill>
            <a:srgbClr val="729fcf">
              <a:alpha val="7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Near Real-Time Photogrammetric Monitoring of the 2021 Fagradalsfjall and 2022 Meradalir eruptions, SW-Iceland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Joaquín M.C. Belart, National Land Survey of Iceland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3" descr="Map&#10;&#10;Description automatically generated"/>
          <p:cNvPicPr/>
          <p:nvPr/>
        </p:nvPicPr>
        <p:blipFill>
          <a:blip r:embed="rId1"/>
          <a:srcRect l="10915" t="0" r="8507" b="253"/>
          <a:stretch/>
        </p:blipFill>
        <p:spPr>
          <a:xfrm>
            <a:off x="8391600" y="241200"/>
            <a:ext cx="3057120" cy="2382840"/>
          </a:xfrm>
          <a:prstGeom prst="rect">
            <a:avLst/>
          </a:prstGeom>
          <a:ln w="0">
            <a:noFill/>
          </a:ln>
        </p:spPr>
      </p:pic>
      <p:sp>
        <p:nvSpPr>
          <p:cNvPr id="202" name=""/>
          <p:cNvSpPr/>
          <p:nvPr/>
        </p:nvSpPr>
        <p:spPr>
          <a:xfrm>
            <a:off x="4440600" y="59400"/>
            <a:ext cx="3427920" cy="283968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3" name=""/>
          <p:cNvSpPr/>
          <p:nvPr/>
        </p:nvSpPr>
        <p:spPr>
          <a:xfrm>
            <a:off x="10515960" y="2322000"/>
            <a:ext cx="1161720" cy="34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vedur.is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04" name="" descr=""/>
          <p:cNvPicPr/>
          <p:nvPr/>
        </p:nvPicPr>
        <p:blipFill>
          <a:blip r:embed="rId3"/>
          <a:stretch/>
        </p:blipFill>
        <p:spPr>
          <a:xfrm>
            <a:off x="8024400" y="3172320"/>
            <a:ext cx="3992760" cy="2975760"/>
          </a:xfrm>
          <a:prstGeom prst="rect">
            <a:avLst/>
          </a:prstGeom>
          <a:ln w="0">
            <a:noFill/>
          </a:ln>
        </p:spPr>
      </p:pic>
      <p:pic>
        <p:nvPicPr>
          <p:cNvPr id="205" name="" descr=""/>
          <p:cNvPicPr/>
          <p:nvPr/>
        </p:nvPicPr>
        <p:blipFill>
          <a:blip r:embed="rId4"/>
          <a:stretch/>
        </p:blipFill>
        <p:spPr>
          <a:xfrm>
            <a:off x="262800" y="1904400"/>
            <a:ext cx="3839040" cy="289584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8" descr="Map&#10;&#10;Description automatically generated"/>
          <p:cNvPicPr/>
          <p:nvPr/>
        </p:nvPicPr>
        <p:blipFill>
          <a:blip r:embed="rId5"/>
          <a:stretch/>
        </p:blipFill>
        <p:spPr>
          <a:xfrm>
            <a:off x="4618800" y="3130200"/>
            <a:ext cx="2924280" cy="2883600"/>
          </a:xfrm>
          <a:prstGeom prst="rect">
            <a:avLst/>
          </a:prstGeom>
          <a:ln w="0">
            <a:noFill/>
          </a:ln>
        </p:spPr>
      </p:pic>
      <p:sp>
        <p:nvSpPr>
          <p:cNvPr id="207" name="CustomShape 6"/>
          <p:cNvSpPr/>
          <p:nvPr/>
        </p:nvSpPr>
        <p:spPr>
          <a:xfrm>
            <a:off x="-2520" y="32760"/>
            <a:ext cx="5488560" cy="5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Byproducts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08" name=""/>
          <p:cNvSpPr/>
          <p:nvPr/>
        </p:nvSpPr>
        <p:spPr>
          <a:xfrm>
            <a:off x="11271960" y="5742000"/>
            <a:ext cx="1161720" cy="34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ni.is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9" name=""/>
          <p:cNvSpPr/>
          <p:nvPr/>
        </p:nvSpPr>
        <p:spPr>
          <a:xfrm>
            <a:off x="2743200" y="4800600"/>
            <a:ext cx="1161720" cy="34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ffffff"/>
                </a:solidFill>
                <a:latin typeface="Arial"/>
                <a:ea typeface="DejaVu Sans"/>
              </a:rPr>
              <a:t>lmi.is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0" name=""/>
          <p:cNvSpPr/>
          <p:nvPr/>
        </p:nvSpPr>
        <p:spPr>
          <a:xfrm>
            <a:off x="6172200" y="6014160"/>
            <a:ext cx="1618920" cy="34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ffffff"/>
                </a:solidFill>
                <a:latin typeface="Arial"/>
                <a:ea typeface="DejaVu Sans"/>
              </a:rPr>
              <a:t>safetravel.is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9"/>
          <p:cNvSpPr/>
          <p:nvPr/>
        </p:nvSpPr>
        <p:spPr>
          <a:xfrm>
            <a:off x="5101200" y="1283760"/>
            <a:ext cx="6939360" cy="339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Volcano precursors are highly monitored and automated. However, no clear procedure is established after an eruption starts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Repeated stereoimages give crucial information to follow the evolution of effusive eruptions. 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Challenge: Cloud-dependent. Radar-based DEMs?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84600" y="1234440"/>
            <a:ext cx="4943520" cy="4923720"/>
          </a:xfrm>
          <a:prstGeom prst="rect">
            <a:avLst/>
          </a:prstGeom>
          <a:ln w="0">
            <a:noFill/>
          </a:ln>
        </p:spPr>
      </p:pic>
      <p:sp>
        <p:nvSpPr>
          <p:cNvPr id="213" name="CustomShape 20"/>
          <p:cNvSpPr/>
          <p:nvPr/>
        </p:nvSpPr>
        <p:spPr>
          <a:xfrm>
            <a:off x="-2520" y="32760"/>
            <a:ext cx="12188160" cy="5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Perspectives and challenges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" descr=""/>
          <p:cNvPicPr/>
          <p:nvPr/>
        </p:nvPicPr>
        <p:blipFill>
          <a:blip r:embed="rId1"/>
          <a:stretch/>
        </p:blipFill>
        <p:spPr>
          <a:xfrm>
            <a:off x="15840" y="-14040"/>
            <a:ext cx="12186360" cy="6853680"/>
          </a:xfrm>
          <a:prstGeom prst="rect">
            <a:avLst/>
          </a:prstGeom>
          <a:ln w="0">
            <a:noFill/>
          </a:ln>
        </p:spPr>
      </p:pic>
      <p:sp>
        <p:nvSpPr>
          <p:cNvPr id="215" name="CustomShape 21"/>
          <p:cNvSpPr/>
          <p:nvPr/>
        </p:nvSpPr>
        <p:spPr>
          <a:xfrm>
            <a:off x="0" y="3045600"/>
            <a:ext cx="12186720" cy="683640"/>
          </a:xfrm>
          <a:prstGeom prst="rect">
            <a:avLst/>
          </a:prstGeom>
          <a:solidFill>
            <a:srgbClr val="729fcf">
              <a:alpha val="8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Thank you!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-20160" y="21960"/>
            <a:ext cx="12186360" cy="6853680"/>
          </a:xfrm>
          <a:prstGeom prst="rect">
            <a:avLst/>
          </a:prstGeom>
          <a:ln w="0">
            <a:noFill/>
          </a:ln>
        </p:spPr>
      </p:pic>
      <p:sp>
        <p:nvSpPr>
          <p:cNvPr id="123" name="CustomShape 2"/>
          <p:cNvSpPr/>
          <p:nvPr/>
        </p:nvSpPr>
        <p:spPr>
          <a:xfrm>
            <a:off x="0" y="2003400"/>
            <a:ext cx="12186720" cy="1413000"/>
          </a:xfrm>
          <a:prstGeom prst="rect">
            <a:avLst/>
          </a:prstGeom>
          <a:solidFill>
            <a:srgbClr val="729fcf">
              <a:alpha val="7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Near </a:t>
            </a: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Real-</a:t>
            </a: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Time </a:t>
            </a: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Photogr</a:t>
            </a: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ammetri</a:t>
            </a: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c </a:t>
            </a: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Monitori</a:t>
            </a: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ng of </a:t>
            </a: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the 2021 </a:t>
            </a: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Fagrada</a:t>
            </a: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lsfjall </a:t>
            </a: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and </a:t>
            </a: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2022 </a:t>
            </a: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Meradali</a:t>
            </a: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r </a:t>
            </a: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eruption</a:t>
            </a: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s, SW-</a:t>
            </a:r>
            <a:r>
              <a:rPr b="1" lang="en-US" sz="2600" spc="-1" strike="noStrike">
                <a:solidFill>
                  <a:srgbClr val="ffffff"/>
                </a:solidFill>
                <a:latin typeface="Arial"/>
                <a:ea typeface="Arial"/>
              </a:rPr>
              <a:t>Iceland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Joaquín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M.C.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Belart,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National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Land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Survey of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Iceland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2"/>
          <a:stretch/>
        </p:blipFill>
        <p:spPr>
          <a:xfrm>
            <a:off x="123840" y="3621960"/>
            <a:ext cx="6155640" cy="1826280"/>
          </a:xfrm>
          <a:prstGeom prst="rect">
            <a:avLst/>
          </a:prstGeom>
          <a:ln w="0">
            <a:noFill/>
          </a:ln>
        </p:spPr>
      </p:pic>
      <p:pic>
        <p:nvPicPr>
          <p:cNvPr id="125" name="" descr=""/>
          <p:cNvPicPr/>
          <p:nvPr/>
        </p:nvPicPr>
        <p:blipFill>
          <a:blip r:embed="rId3"/>
          <a:stretch/>
        </p:blipFill>
        <p:spPr>
          <a:xfrm>
            <a:off x="6485400" y="3621960"/>
            <a:ext cx="5558760" cy="185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36"/>
          <p:cNvSpPr/>
          <p:nvPr/>
        </p:nvSpPr>
        <p:spPr>
          <a:xfrm>
            <a:off x="5715000" y="32760"/>
            <a:ext cx="6470640" cy="5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Volcanic unrest of Reykjanes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5257800" y="942480"/>
            <a:ext cx="6571440" cy="182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Unrest started in 2019, affecting three volcanic zones in Reykjanes (10 </a:t>
            </a:r>
            <a:r>
              <a:rPr b="0" i="1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–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40 km away from Reykjavík)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19 Mar – 18 Sep 2021: Eruption in Fagradalsfjall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3 Aug – 21 Aug 2022: Eruption in Meradalir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rcRect l="3737" t="0" r="36968" b="9257"/>
          <a:stretch/>
        </p:blipFill>
        <p:spPr>
          <a:xfrm>
            <a:off x="228600" y="0"/>
            <a:ext cx="4916520" cy="4026960"/>
          </a:xfrm>
          <a:prstGeom prst="rect">
            <a:avLst/>
          </a:prstGeom>
          <a:ln w="0">
            <a:noFill/>
          </a:ln>
        </p:spPr>
      </p:pic>
      <p:pic>
        <p:nvPicPr>
          <p:cNvPr id="129" name="" descr=""/>
          <p:cNvPicPr/>
          <p:nvPr/>
        </p:nvPicPr>
        <p:blipFill>
          <a:blip r:embed="rId2"/>
          <a:srcRect l="2328" t="2401" r="48729" b="65379"/>
          <a:stretch/>
        </p:blipFill>
        <p:spPr>
          <a:xfrm>
            <a:off x="5509800" y="2719800"/>
            <a:ext cx="5099040" cy="3884040"/>
          </a:xfrm>
          <a:prstGeom prst="rect">
            <a:avLst/>
          </a:prstGeom>
          <a:ln w="0"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73800" y="4507920"/>
            <a:ext cx="5086440" cy="182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Earthquakes &amp; GPS deformation 24 Feb – 20 Mar 2021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InSAR deformation 23 Feb – 1 Mar 2021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(Sigmundsson et al., 2022, Nature)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1" name=""/>
          <p:cNvSpPr/>
          <p:nvPr/>
        </p:nvSpPr>
        <p:spPr>
          <a:xfrm flipV="1">
            <a:off x="2743200" y="4114800"/>
            <a:ext cx="360" cy="393120"/>
          </a:xfrm>
          <a:prstGeom prst="line">
            <a:avLst/>
          </a:prstGeom>
          <a:ln w="0">
            <a:solidFill>
              <a:srgbClr val="ffff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"/>
          <p:cNvSpPr/>
          <p:nvPr/>
        </p:nvSpPr>
        <p:spPr>
          <a:xfrm>
            <a:off x="4994640" y="5497560"/>
            <a:ext cx="393120" cy="4320"/>
          </a:xfrm>
          <a:prstGeom prst="line">
            <a:avLst/>
          </a:prstGeom>
          <a:ln w="0">
            <a:solidFill>
              <a:srgbClr val="ffff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9"/>
          <p:cNvSpPr/>
          <p:nvPr/>
        </p:nvSpPr>
        <p:spPr>
          <a:xfrm>
            <a:off x="-2520" y="32760"/>
            <a:ext cx="12188160" cy="5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Photogrammetric surveys of volcanic eruptions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rcRect l="0" t="0" r="0" b="19937"/>
          <a:stretch/>
        </p:blipFill>
        <p:spPr>
          <a:xfrm>
            <a:off x="0" y="627480"/>
            <a:ext cx="6020640" cy="5940360"/>
          </a:xfrm>
          <a:prstGeom prst="rect">
            <a:avLst/>
          </a:prstGeom>
          <a:ln w="0">
            <a:noFill/>
          </a:ln>
        </p:spPr>
      </p:pic>
      <p:sp>
        <p:nvSpPr>
          <p:cNvPr id="135" name="CustomShape 7"/>
          <p:cNvSpPr/>
          <p:nvPr/>
        </p:nvSpPr>
        <p:spPr>
          <a:xfrm>
            <a:off x="6017400" y="806400"/>
            <a:ext cx="6181200" cy="20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Comparison of Digital Elevation Models (DEMs) pre- and co-eruption allow measurement of lava thickness and volumes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Rate of volume change over time provides an accurate Time-Average Discharge Rate (TADR)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6" name=""/>
          <p:cNvSpPr/>
          <p:nvPr/>
        </p:nvSpPr>
        <p:spPr>
          <a:xfrm>
            <a:off x="6780960" y="3465000"/>
            <a:ext cx="5020200" cy="156312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  <a:ea typeface="DejaVu Sans"/>
              </a:rPr>
              <a:t>Lava thickness: DEM minus pre-eruption DEM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  <a:ea typeface="DejaVu Sans"/>
              </a:rPr>
              <a:t>Volume: Mean thickness * area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  <a:ea typeface="DejaVu Sans"/>
              </a:rPr>
              <a:t>TADR: Volume/Time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"/>
          <p:cNvSpPr/>
          <p:nvPr/>
        </p:nvSpPr>
        <p:spPr>
          <a:xfrm>
            <a:off x="277200" y="3922200"/>
            <a:ext cx="4342320" cy="297072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10"/>
          <p:cNvSpPr/>
          <p:nvPr/>
        </p:nvSpPr>
        <p:spPr>
          <a:xfrm>
            <a:off x="6172200" y="32760"/>
            <a:ext cx="6013440" cy="5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Near-real time monitoring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1"/>
          <a:srcRect l="0" t="30792" r="0" b="0"/>
          <a:stretch/>
        </p:blipFill>
        <p:spPr>
          <a:xfrm>
            <a:off x="0" y="-36000"/>
            <a:ext cx="5714640" cy="3719160"/>
          </a:xfrm>
          <a:prstGeom prst="rect">
            <a:avLst/>
          </a:prstGeom>
          <a:ln w="0">
            <a:noFill/>
          </a:ln>
        </p:spPr>
      </p:pic>
      <p:pic>
        <p:nvPicPr>
          <p:cNvPr id="140" name="" descr=""/>
          <p:cNvPicPr/>
          <p:nvPr/>
        </p:nvPicPr>
        <p:blipFill>
          <a:blip r:embed="rId2"/>
          <a:stretch/>
        </p:blipFill>
        <p:spPr>
          <a:xfrm>
            <a:off x="5715000" y="3683520"/>
            <a:ext cx="6170040" cy="2763000"/>
          </a:xfrm>
          <a:prstGeom prst="rect">
            <a:avLst/>
          </a:prstGeom>
          <a:ln w="0">
            <a:noFill/>
          </a:ln>
        </p:spPr>
      </p:pic>
      <p:sp>
        <p:nvSpPr>
          <p:cNvPr id="141" name="CustomShape 16"/>
          <p:cNvSpPr/>
          <p:nvPr/>
        </p:nvSpPr>
        <p:spPr>
          <a:xfrm>
            <a:off x="5943600" y="469800"/>
            <a:ext cx="6255000" cy="342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Fast and efficient creation and delivery of </a:t>
            </a:r>
            <a:r>
              <a:rPr b="1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DEMs, orthomosaics, lava thickness, area, volume and TADR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as part of the response plan. Resources: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Funding from Civil Defense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Hasselblad medium-format (100mp) camera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Access to 4 airplanes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Pléiades satellites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142" name="Picture 10" descr="Logo, company name&#10;&#10;Description automatically generated"/>
          <p:cNvPicPr/>
          <p:nvPr/>
        </p:nvPicPr>
        <p:blipFill>
          <a:blip r:embed="rId3"/>
          <a:stretch/>
        </p:blipFill>
        <p:spPr>
          <a:xfrm>
            <a:off x="1710000" y="4571280"/>
            <a:ext cx="1405080" cy="1423440"/>
          </a:xfrm>
          <a:prstGeom prst="rect">
            <a:avLst/>
          </a:prstGeom>
          <a:ln w="0">
            <a:noFill/>
          </a:ln>
        </p:spPr>
      </p:pic>
      <p:pic>
        <p:nvPicPr>
          <p:cNvPr id="143" name="Picture 6" descr="A picture containing text, clipart&#10;&#10;Description automatically generated"/>
          <p:cNvPicPr/>
          <p:nvPr/>
        </p:nvPicPr>
        <p:blipFill>
          <a:blip r:embed="rId4"/>
          <a:stretch/>
        </p:blipFill>
        <p:spPr>
          <a:xfrm>
            <a:off x="302400" y="4069440"/>
            <a:ext cx="2089080" cy="843120"/>
          </a:xfrm>
          <a:prstGeom prst="rect">
            <a:avLst/>
          </a:prstGeom>
          <a:ln w="0">
            <a:noFill/>
          </a:ln>
        </p:spPr>
      </p:pic>
      <p:pic>
        <p:nvPicPr>
          <p:cNvPr id="144" name="Picture 8" descr=""/>
          <p:cNvPicPr/>
          <p:nvPr/>
        </p:nvPicPr>
        <p:blipFill>
          <a:blip r:embed="rId5"/>
          <a:stretch/>
        </p:blipFill>
        <p:spPr>
          <a:xfrm>
            <a:off x="3130200" y="4615920"/>
            <a:ext cx="1251000" cy="1260720"/>
          </a:xfrm>
          <a:prstGeom prst="rect">
            <a:avLst/>
          </a:prstGeom>
          <a:ln w="0">
            <a:noFill/>
          </a:ln>
        </p:spPr>
      </p:pic>
      <p:pic>
        <p:nvPicPr>
          <p:cNvPr id="145" name="Picture 12" descr="Logo, company name&#10;&#10;Description automatically generated"/>
          <p:cNvPicPr/>
          <p:nvPr/>
        </p:nvPicPr>
        <p:blipFill>
          <a:blip r:embed="rId6"/>
          <a:stretch/>
        </p:blipFill>
        <p:spPr>
          <a:xfrm>
            <a:off x="1261080" y="5844600"/>
            <a:ext cx="3332160" cy="113076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14" descr="Logo, company name&#10;&#10;Description automatically generated"/>
          <p:cNvPicPr/>
          <p:nvPr/>
        </p:nvPicPr>
        <p:blipFill>
          <a:blip r:embed="rId7"/>
          <a:stretch/>
        </p:blipFill>
        <p:spPr>
          <a:xfrm>
            <a:off x="377640" y="4845960"/>
            <a:ext cx="965880" cy="1085760"/>
          </a:xfrm>
          <a:prstGeom prst="rect">
            <a:avLst/>
          </a:prstGeom>
          <a:ln w="0">
            <a:noFill/>
          </a:ln>
        </p:spPr>
      </p:pic>
      <p:pic>
        <p:nvPicPr>
          <p:cNvPr id="147" name="Picture 16" descr="Circle&#10;&#10;Description automatically generated"/>
          <p:cNvPicPr/>
          <p:nvPr/>
        </p:nvPicPr>
        <p:blipFill>
          <a:blip r:embed="rId8"/>
          <a:stretch/>
        </p:blipFill>
        <p:spPr>
          <a:xfrm>
            <a:off x="376560" y="5979600"/>
            <a:ext cx="866520" cy="882360"/>
          </a:xfrm>
          <a:prstGeom prst="rect">
            <a:avLst/>
          </a:prstGeom>
          <a:ln w="0">
            <a:noFill/>
          </a:ln>
        </p:spPr>
      </p:pic>
      <p:pic>
        <p:nvPicPr>
          <p:cNvPr id="148" name="Picture 17" descr="Logo, company name&#10;&#10;Description automatically generated"/>
          <p:cNvPicPr/>
          <p:nvPr/>
        </p:nvPicPr>
        <p:blipFill>
          <a:blip r:embed="rId9"/>
          <a:stretch/>
        </p:blipFill>
        <p:spPr>
          <a:xfrm>
            <a:off x="2532600" y="4014360"/>
            <a:ext cx="1807200" cy="62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5"/>
          <p:cNvSpPr/>
          <p:nvPr/>
        </p:nvSpPr>
        <p:spPr>
          <a:xfrm>
            <a:off x="-2520" y="-75240"/>
            <a:ext cx="12188160" cy="5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 baseline="3300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Near-real time monitoring - Fagradalsfjall 2021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50" name="Picture 15" descr="A picture containing snow, nature&#10;&#10;Description automatically generated"/>
          <p:cNvPicPr/>
          <p:nvPr/>
        </p:nvPicPr>
        <p:blipFill>
          <a:blip r:embed="rId1"/>
          <a:stretch/>
        </p:blipFill>
        <p:spPr>
          <a:xfrm>
            <a:off x="7282080" y="504720"/>
            <a:ext cx="2146320" cy="1534680"/>
          </a:xfrm>
          <a:prstGeom prst="rect">
            <a:avLst/>
          </a:prstGeom>
          <a:ln w="0">
            <a:noFill/>
          </a:ln>
        </p:spPr>
      </p:pic>
      <p:pic>
        <p:nvPicPr>
          <p:cNvPr id="151" name="Picture 25" descr="A picture containing nature&#10;&#10;Description automatically generated"/>
          <p:cNvPicPr/>
          <p:nvPr/>
        </p:nvPicPr>
        <p:blipFill>
          <a:blip r:embed="rId2"/>
          <a:stretch/>
        </p:blipFill>
        <p:spPr>
          <a:xfrm>
            <a:off x="72720" y="504720"/>
            <a:ext cx="2146320" cy="1526040"/>
          </a:xfrm>
          <a:prstGeom prst="rect">
            <a:avLst/>
          </a:prstGeom>
          <a:ln w="0">
            <a:noFill/>
          </a:ln>
        </p:spPr>
      </p:pic>
      <p:pic>
        <p:nvPicPr>
          <p:cNvPr id="152" name="Picture 27" descr=""/>
          <p:cNvPicPr/>
          <p:nvPr/>
        </p:nvPicPr>
        <p:blipFill>
          <a:blip r:embed="rId3"/>
          <a:stretch/>
        </p:blipFill>
        <p:spPr>
          <a:xfrm>
            <a:off x="2475360" y="504720"/>
            <a:ext cx="2146680" cy="1500120"/>
          </a:xfrm>
          <a:prstGeom prst="rect">
            <a:avLst/>
          </a:prstGeom>
          <a:ln w="0">
            <a:noFill/>
          </a:ln>
        </p:spPr>
      </p:pic>
      <p:pic>
        <p:nvPicPr>
          <p:cNvPr id="153" name="Picture 4" descr="A picture containing nature&#10;&#10;Description automatically generated"/>
          <p:cNvPicPr/>
          <p:nvPr/>
        </p:nvPicPr>
        <p:blipFill>
          <a:blip r:embed="rId4"/>
          <a:stretch/>
        </p:blipFill>
        <p:spPr>
          <a:xfrm>
            <a:off x="4878720" y="504720"/>
            <a:ext cx="2146680" cy="1483560"/>
          </a:xfrm>
          <a:prstGeom prst="rect">
            <a:avLst/>
          </a:prstGeom>
          <a:ln w="0">
            <a:noFill/>
          </a:ln>
        </p:spPr>
      </p:pic>
      <p:pic>
        <p:nvPicPr>
          <p:cNvPr id="154" name="Picture 1" descr="A picture containing snow, outdoor, nature&#10;&#10;Description automatically generated"/>
          <p:cNvPicPr/>
          <p:nvPr/>
        </p:nvPicPr>
        <p:blipFill>
          <a:blip r:embed="rId5"/>
          <a:stretch/>
        </p:blipFill>
        <p:spPr>
          <a:xfrm>
            <a:off x="9685080" y="504720"/>
            <a:ext cx="2146320" cy="1524240"/>
          </a:xfrm>
          <a:prstGeom prst="rect">
            <a:avLst/>
          </a:prstGeom>
          <a:ln w="0">
            <a:noFill/>
          </a:ln>
        </p:spPr>
      </p:pic>
      <p:sp>
        <p:nvSpPr>
          <p:cNvPr id="155" name="CustomShape 4_26"/>
          <p:cNvSpPr/>
          <p:nvPr/>
        </p:nvSpPr>
        <p:spPr>
          <a:xfrm>
            <a:off x="7270200" y="495360"/>
            <a:ext cx="1542960" cy="250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29/03/2021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56" name="CustomShape 4_27"/>
          <p:cNvSpPr/>
          <p:nvPr/>
        </p:nvSpPr>
        <p:spPr>
          <a:xfrm>
            <a:off x="9707760" y="510840"/>
            <a:ext cx="1486800" cy="250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30/03/2021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57" name="CustomShape 4_28"/>
          <p:cNvSpPr/>
          <p:nvPr/>
        </p:nvSpPr>
        <p:spPr>
          <a:xfrm>
            <a:off x="4883400" y="519120"/>
            <a:ext cx="1470960" cy="250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26/03/2021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58" name="CustomShape 4_29"/>
          <p:cNvSpPr/>
          <p:nvPr/>
        </p:nvSpPr>
        <p:spPr>
          <a:xfrm>
            <a:off x="65880" y="509400"/>
            <a:ext cx="1506960" cy="250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22/03/2021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59" name="CustomShape 4_30"/>
          <p:cNvSpPr/>
          <p:nvPr/>
        </p:nvSpPr>
        <p:spPr>
          <a:xfrm>
            <a:off x="2506680" y="495000"/>
            <a:ext cx="1478160" cy="250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23/03/2021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60" name="CustomShape 11"/>
          <p:cNvSpPr/>
          <p:nvPr/>
        </p:nvSpPr>
        <p:spPr>
          <a:xfrm>
            <a:off x="2061360" y="2056320"/>
            <a:ext cx="1649880" cy="52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Pléiades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61" name="CustomShape 24"/>
          <p:cNvSpPr/>
          <p:nvPr/>
        </p:nvSpPr>
        <p:spPr>
          <a:xfrm>
            <a:off x="1740600" y="4032720"/>
            <a:ext cx="2665440" cy="52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Aerial photographs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62" name="CustomShape 26"/>
          <p:cNvSpPr/>
          <p:nvPr/>
        </p:nvSpPr>
        <p:spPr>
          <a:xfrm>
            <a:off x="9738360" y="4751280"/>
            <a:ext cx="2436480" cy="14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18:00 h: Area, volume, effusion rate for Civil Protection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63" name="Arrow: Right 60"/>
          <p:cNvSpPr/>
          <p:nvPr/>
        </p:nvSpPr>
        <p:spPr>
          <a:xfrm>
            <a:off x="2163600" y="2477520"/>
            <a:ext cx="6139080" cy="2433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4" name="Rectangle 3"/>
          <p:cNvSpPr/>
          <p:nvPr/>
        </p:nvSpPr>
        <p:spPr>
          <a:xfrm>
            <a:off x="2159640" y="2544120"/>
            <a:ext cx="74520" cy="2376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Rectangle 61"/>
          <p:cNvSpPr/>
          <p:nvPr/>
        </p:nvSpPr>
        <p:spPr>
          <a:xfrm>
            <a:off x="3745080" y="2598840"/>
            <a:ext cx="74520" cy="2376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6" name="Rectangle 40"/>
          <p:cNvSpPr/>
          <p:nvPr/>
        </p:nvSpPr>
        <p:spPr>
          <a:xfrm>
            <a:off x="5298840" y="2588760"/>
            <a:ext cx="74520" cy="2376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7" name="Rectangle 41"/>
          <p:cNvSpPr/>
          <p:nvPr/>
        </p:nvSpPr>
        <p:spPr>
          <a:xfrm>
            <a:off x="6963480" y="2588760"/>
            <a:ext cx="74520" cy="2376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8" name="Arrow: Right 43"/>
          <p:cNvSpPr/>
          <p:nvPr/>
        </p:nvSpPr>
        <p:spPr>
          <a:xfrm>
            <a:off x="1067400" y="4476240"/>
            <a:ext cx="10580760" cy="20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Rectangle 44"/>
          <p:cNvSpPr/>
          <p:nvPr/>
        </p:nvSpPr>
        <p:spPr>
          <a:xfrm>
            <a:off x="1053360" y="4552920"/>
            <a:ext cx="74520" cy="2376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0" name="Rectangle 45"/>
          <p:cNvSpPr/>
          <p:nvPr/>
        </p:nvSpPr>
        <p:spPr>
          <a:xfrm>
            <a:off x="2949480" y="4516920"/>
            <a:ext cx="74520" cy="2376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Rectangle 46"/>
          <p:cNvSpPr/>
          <p:nvPr/>
        </p:nvSpPr>
        <p:spPr>
          <a:xfrm>
            <a:off x="5917320" y="4547160"/>
            <a:ext cx="74520" cy="2376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2" name="Rectangle 47"/>
          <p:cNvSpPr/>
          <p:nvPr/>
        </p:nvSpPr>
        <p:spPr>
          <a:xfrm>
            <a:off x="8233200" y="4527000"/>
            <a:ext cx="74520" cy="2376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3" name="Rectangle 48"/>
          <p:cNvSpPr/>
          <p:nvPr/>
        </p:nvSpPr>
        <p:spPr>
          <a:xfrm>
            <a:off x="4102560" y="4547160"/>
            <a:ext cx="74520" cy="2376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4" name="CustomShape 28"/>
          <p:cNvSpPr/>
          <p:nvPr/>
        </p:nvSpPr>
        <p:spPr>
          <a:xfrm>
            <a:off x="464400" y="5018760"/>
            <a:ext cx="1514160" cy="82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08:00 h: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Flight plan preparation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75" name="CustomShape 29"/>
          <p:cNvSpPr/>
          <p:nvPr/>
        </p:nvSpPr>
        <p:spPr>
          <a:xfrm>
            <a:off x="2333520" y="4978800"/>
            <a:ext cx="1343880" cy="83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11:00 h: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Standby with pilot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76" name="CustomShape 30"/>
          <p:cNvSpPr/>
          <p:nvPr/>
        </p:nvSpPr>
        <p:spPr>
          <a:xfrm>
            <a:off x="3513600" y="4948560"/>
            <a:ext cx="1333800" cy="89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12:00 h: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Image acquisition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77" name="CustomShape 31"/>
          <p:cNvSpPr/>
          <p:nvPr/>
        </p:nvSpPr>
        <p:spPr>
          <a:xfrm>
            <a:off x="5294520" y="5045760"/>
            <a:ext cx="1363680" cy="75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14:00 h: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Data delivery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78" name="CustomShape 32"/>
          <p:cNvSpPr/>
          <p:nvPr/>
        </p:nvSpPr>
        <p:spPr>
          <a:xfrm>
            <a:off x="7378560" y="5009760"/>
            <a:ext cx="1777680" cy="88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14:00- 18:00 h: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MicMac processing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79" name="CustomShape 33"/>
          <p:cNvSpPr/>
          <p:nvPr/>
        </p:nvSpPr>
        <p:spPr>
          <a:xfrm>
            <a:off x="1302120" y="2814480"/>
            <a:ext cx="1789920" cy="98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12:45 h: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Image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acquisition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80" name="CustomShape 34"/>
          <p:cNvSpPr/>
          <p:nvPr/>
        </p:nvSpPr>
        <p:spPr>
          <a:xfrm>
            <a:off x="2973960" y="2886480"/>
            <a:ext cx="1528920" cy="80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14:00 h: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Quickview notification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81" name="CustomShape 35"/>
          <p:cNvSpPr/>
          <p:nvPr/>
        </p:nvSpPr>
        <p:spPr>
          <a:xfrm>
            <a:off x="4442760" y="2871360"/>
            <a:ext cx="1789920" cy="93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15:00 h: 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Data available in ftp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82" name="CustomShape 37"/>
          <p:cNvSpPr/>
          <p:nvPr/>
        </p:nvSpPr>
        <p:spPr>
          <a:xfrm>
            <a:off x="6089400" y="2815920"/>
            <a:ext cx="1736640" cy="8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15:00-17:00 h: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ASP Processing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83" name="CustomShape 38"/>
          <p:cNvSpPr/>
          <p:nvPr/>
        </p:nvSpPr>
        <p:spPr>
          <a:xfrm>
            <a:off x="7762320" y="2752200"/>
            <a:ext cx="2390760" cy="121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17:00 h: Area, volume, effusion rate for Civil Protection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8"/>
          <p:cNvSpPr/>
          <p:nvPr/>
        </p:nvSpPr>
        <p:spPr>
          <a:xfrm>
            <a:off x="-2520" y="32760"/>
            <a:ext cx="12188160" cy="5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Near-real time Monitoring - CIEST</a:t>
            </a:r>
            <a:r>
              <a:rPr b="0" lang="en-US" sz="2800" spc="-1" strike="noStrike" baseline="33000">
                <a:solidFill>
                  <a:srgbClr val="ffffff"/>
                </a:solidFill>
                <a:latin typeface="Calibri"/>
                <a:ea typeface="DejaVu Sans"/>
              </a:rPr>
              <a:t>2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85" name="Picture 4_1" descr="Map&#10;&#10;Description automatically generated"/>
          <p:cNvPicPr/>
          <p:nvPr/>
        </p:nvPicPr>
        <p:blipFill>
          <a:blip r:embed="rId1"/>
          <a:stretch/>
        </p:blipFill>
        <p:spPr>
          <a:xfrm>
            <a:off x="12240" y="2333520"/>
            <a:ext cx="6671520" cy="4003200"/>
          </a:xfrm>
          <a:prstGeom prst="rect">
            <a:avLst/>
          </a:prstGeom>
          <a:ln w="0">
            <a:noFill/>
          </a:ln>
        </p:spPr>
      </p:pic>
      <p:pic>
        <p:nvPicPr>
          <p:cNvPr id="186" name="" descr=""/>
          <p:cNvPicPr/>
          <p:nvPr/>
        </p:nvPicPr>
        <p:blipFill>
          <a:blip r:embed="rId2"/>
          <a:stretch/>
        </p:blipFill>
        <p:spPr>
          <a:xfrm>
            <a:off x="6782760" y="2328120"/>
            <a:ext cx="5330160" cy="3589200"/>
          </a:xfrm>
          <a:prstGeom prst="rect">
            <a:avLst/>
          </a:prstGeom>
          <a:ln w="0">
            <a:noFill/>
          </a:ln>
        </p:spPr>
      </p:pic>
      <p:pic>
        <p:nvPicPr>
          <p:cNvPr id="187" name="" descr=""/>
          <p:cNvPicPr/>
          <p:nvPr/>
        </p:nvPicPr>
        <p:blipFill>
          <a:blip r:embed="rId3"/>
          <a:stretch/>
        </p:blipFill>
        <p:spPr>
          <a:xfrm>
            <a:off x="9619200" y="2328120"/>
            <a:ext cx="2482200" cy="682200"/>
          </a:xfrm>
          <a:prstGeom prst="rect">
            <a:avLst/>
          </a:prstGeom>
          <a:ln w="0">
            <a:noFill/>
          </a:ln>
        </p:spPr>
      </p:pic>
      <p:sp>
        <p:nvSpPr>
          <p:cNvPr id="188" name="TextBox 1_3"/>
          <p:cNvSpPr/>
          <p:nvPr/>
        </p:nvSpPr>
        <p:spPr>
          <a:xfrm>
            <a:off x="547920" y="665640"/>
            <a:ext cx="11081520" cy="137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0" rIns="0" tIns="0" bIns="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First time Pléiades is used in near-real time for volcano monitoring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These data provided crucial information for the evolution of the eruption during the first 10 days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Repeated in La Palma (Sep – Oct 2021) and in Fagradalsfjall/Meradalir (Aug 2022) eruptions.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9" name="TextBox 5_1"/>
          <p:cNvSpPr/>
          <p:nvPr/>
        </p:nvSpPr>
        <p:spPr>
          <a:xfrm>
            <a:off x="6707880" y="5976720"/>
            <a:ext cx="5465880" cy="31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en-US" sz="1500" spc="-1" strike="noStrike">
                <a:solidFill>
                  <a:srgbClr val="ffffff"/>
                </a:solidFill>
                <a:latin typeface="Calibri"/>
                <a:ea typeface="DejaVu Sans"/>
              </a:rPr>
              <a:t>Gouhier et al., 2022. </a:t>
            </a:r>
            <a:r>
              <a:rPr b="0" i="1" lang="en-US" sz="1500" spc="-1" strike="noStrike">
                <a:solidFill>
                  <a:srgbClr val="ffffff"/>
                </a:solidFill>
                <a:latin typeface="Calibri"/>
                <a:ea typeface="Arial"/>
              </a:rPr>
              <a:t>Journal of Applied Volcanology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2"/>
          <p:cNvSpPr/>
          <p:nvPr/>
        </p:nvSpPr>
        <p:spPr>
          <a:xfrm>
            <a:off x="-2520" y="32760"/>
            <a:ext cx="12188160" cy="5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Lava area, volume and effusion rate (2021 eruption)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91" name="" descr=""/>
          <p:cNvPicPr/>
          <p:nvPr/>
        </p:nvPicPr>
        <p:blipFill>
          <a:blip r:embed="rId1"/>
          <a:srcRect l="0" t="0" r="0" b="22406"/>
          <a:stretch/>
        </p:blipFill>
        <p:spPr>
          <a:xfrm>
            <a:off x="-87120" y="847800"/>
            <a:ext cx="5798520" cy="5538240"/>
          </a:xfrm>
          <a:prstGeom prst="rect">
            <a:avLst/>
          </a:prstGeom>
          <a:ln w="0">
            <a:noFill/>
          </a:ln>
        </p:spPr>
      </p:pic>
      <p:pic>
        <p:nvPicPr>
          <p:cNvPr id="192" name="" descr=""/>
          <p:cNvPicPr/>
          <p:nvPr/>
        </p:nvPicPr>
        <p:blipFill>
          <a:blip r:embed="rId2"/>
          <a:stretch/>
        </p:blipFill>
        <p:spPr>
          <a:xfrm>
            <a:off x="5715000" y="849240"/>
            <a:ext cx="6472080" cy="1845360"/>
          </a:xfrm>
          <a:prstGeom prst="rect">
            <a:avLst/>
          </a:prstGeom>
          <a:ln w="0">
            <a:noFill/>
          </a:ln>
        </p:spPr>
      </p:pic>
      <p:sp>
        <p:nvSpPr>
          <p:cNvPr id="193" name="CustomShape 17"/>
          <p:cNvSpPr/>
          <p:nvPr/>
        </p:nvSpPr>
        <p:spPr>
          <a:xfrm>
            <a:off x="6400800" y="2450160"/>
            <a:ext cx="5485680" cy="342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Phase 1: 19 Mar – 5 April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Phase 2: 5 – 27 April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Phase 3: 27 April – 28 June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Phase 4: 28 June – 2 September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Phase 5: 5 – 18 September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"/>
          <p:cNvSpPr/>
          <p:nvPr/>
        </p:nvSpPr>
        <p:spPr>
          <a:xfrm>
            <a:off x="0" y="685800"/>
            <a:ext cx="6399000" cy="61704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14"/>
          <p:cNvSpPr/>
          <p:nvPr/>
        </p:nvSpPr>
        <p:spPr>
          <a:xfrm>
            <a:off x="-2520" y="32760"/>
            <a:ext cx="12188160" cy="5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Lava area, volume and effusion rate (2022 eruption)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96" name="" descr=""/>
          <p:cNvPicPr/>
          <p:nvPr/>
        </p:nvPicPr>
        <p:blipFill>
          <a:blip r:embed="rId1"/>
          <a:srcRect l="0" t="0" r="0" b="41668"/>
          <a:stretch/>
        </p:blipFill>
        <p:spPr>
          <a:xfrm>
            <a:off x="-82800" y="783360"/>
            <a:ext cx="6399000" cy="5757480"/>
          </a:xfrm>
          <a:prstGeom prst="rect">
            <a:avLst/>
          </a:prstGeom>
          <a:ln w="0">
            <a:noFill/>
          </a:ln>
        </p:spPr>
      </p:pic>
      <p:pic>
        <p:nvPicPr>
          <p:cNvPr id="197" name="" descr=""/>
          <p:cNvPicPr/>
          <p:nvPr/>
        </p:nvPicPr>
        <p:blipFill>
          <a:blip r:embed="rId2"/>
          <a:stretch/>
        </p:blipFill>
        <p:spPr>
          <a:xfrm>
            <a:off x="10551240" y="685440"/>
            <a:ext cx="1490760" cy="1490760"/>
          </a:xfrm>
          <a:prstGeom prst="rect">
            <a:avLst/>
          </a:prstGeom>
          <a:ln w="0">
            <a:noFill/>
          </a:ln>
        </p:spPr>
      </p:pic>
      <p:pic>
        <p:nvPicPr>
          <p:cNvPr id="198" name="" descr=""/>
          <p:cNvPicPr/>
          <p:nvPr/>
        </p:nvPicPr>
        <p:blipFill>
          <a:blip r:embed="rId3"/>
          <a:stretch/>
        </p:blipFill>
        <p:spPr>
          <a:xfrm>
            <a:off x="6525000" y="678240"/>
            <a:ext cx="3655800" cy="2882160"/>
          </a:xfrm>
          <a:prstGeom prst="rect">
            <a:avLst/>
          </a:prstGeom>
          <a:ln w="0">
            <a:noFill/>
          </a:ln>
        </p:spPr>
      </p:pic>
      <p:pic>
        <p:nvPicPr>
          <p:cNvPr id="199" name="" descr=""/>
          <p:cNvPicPr/>
          <p:nvPr/>
        </p:nvPicPr>
        <p:blipFill>
          <a:blip r:embed="rId4"/>
          <a:stretch/>
        </p:blipFill>
        <p:spPr>
          <a:xfrm>
            <a:off x="6515280" y="3526200"/>
            <a:ext cx="5598720" cy="2977920"/>
          </a:xfrm>
          <a:prstGeom prst="rect">
            <a:avLst/>
          </a:prstGeom>
          <a:ln w="0">
            <a:noFill/>
          </a:ln>
        </p:spPr>
      </p:pic>
      <p:sp>
        <p:nvSpPr>
          <p:cNvPr id="200" name="CustomShape 23"/>
          <p:cNvSpPr/>
          <p:nvPr/>
        </p:nvSpPr>
        <p:spPr>
          <a:xfrm>
            <a:off x="10094400" y="2106000"/>
            <a:ext cx="2227320" cy="46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i="1" lang="en-US" sz="1500" spc="-1" strike="noStrike">
                <a:solidFill>
                  <a:srgbClr val="ffffff"/>
                </a:solidFill>
                <a:latin typeface="Calibri"/>
                <a:ea typeface="DejaVu Sans"/>
              </a:rPr>
              <a:t>S. Gunnarson (LMI)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2361</TotalTime>
  <Application>LibreOffice/7.4.1.2$Linux_X86_64 LibreOffice_project/40$Build-2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2019-09-25T17:28:55Z</dcterms:created>
  <dc:creator>Eydís Líndal Finnbogadóttir</dc:creator>
  <dc:description/>
  <dc:language>en-US</dc:language>
  <cp:lastModifiedBy>Joaquín Belart</cp:lastModifiedBy>
  <dcterms:modified xsi:type="dcterms:W3CDTF">2022-10-11T06:42:35Z</dcterms:modified>
  <cp:revision>5337</cp:revision>
  <dc:subject/>
  <dc:title>Framtíðarsýn fyrir  Landmælingar Íslands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0</vt:r8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r8>0</vt:r8>
  </property>
  <property fmtid="{D5CDD505-2E9C-101B-9397-08002B2CF9AE}" pid="6" name="Notes">
    <vt:r8>2</vt:r8>
  </property>
  <property fmtid="{D5CDD505-2E9C-101B-9397-08002B2CF9AE}" pid="7" name="PresentationFormat">
    <vt:lpwstr>Widescreen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r8>20</vt:r8>
  </property>
</Properties>
</file>