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29.gif" ContentType="image/gif"/>
  <Override PartName="/ppt/media/image27.png" ContentType="image/png"/>
  <Override PartName="/ppt/media/image33.jpeg" ContentType="image/jpeg"/>
  <Override PartName="/ppt/media/image26.png" ContentType="image/png"/>
  <Override PartName="/ppt/media/image22.jpeg" ContentType="image/jpeg"/>
  <Override PartName="/ppt/media/image21.jpeg" ContentType="image/jpeg"/>
  <Override PartName="/ppt/media/image20.jpeg" ContentType="image/jpeg"/>
  <Override PartName="/ppt/media/image19.png" ContentType="image/png"/>
  <Override PartName="/ppt/media/image28.jpeg" ContentType="image/jpeg"/>
  <Override PartName="/ppt/media/image7.jpeg" ContentType="image/jpeg"/>
  <Override PartName="/ppt/media/image34.jpeg" ContentType="image/jpeg"/>
  <Override PartName="/ppt/media/image18.png" ContentType="image/png"/>
  <Override PartName="/ppt/media/image6.jpeg" ContentType="image/jpeg"/>
  <Override PartName="/ppt/media/image10.png" ContentType="image/png"/>
  <Override PartName="/ppt/media/image35.jpeg" ContentType="image/jpeg"/>
  <Override PartName="/ppt/media/image12.jpeg" ContentType="image/jpeg"/>
  <Override PartName="/ppt/media/image23.png" ContentType="image/png"/>
  <Override PartName="/ppt/media/image13.jpeg" ContentType="image/jpeg"/>
  <Override PartName="/ppt/media/image30.jpeg" ContentType="image/jpeg"/>
  <Override PartName="/ppt/media/image37.jpeg" ContentType="image/jpeg"/>
  <Override PartName="/ppt/media/image3.jpeg" ContentType="image/jpeg"/>
  <Override PartName="/ppt/media/image15.png" ContentType="image/png"/>
  <Override PartName="/ppt/media/image31.jpeg" ContentType="image/jpeg"/>
  <Override PartName="/ppt/media/image4.jpeg" ContentType="image/jpeg"/>
  <Override PartName="/ppt/media/image2.png" ContentType="image/png"/>
  <Override PartName="/ppt/media/image25.png" ContentType="image/png"/>
  <Override PartName="/ppt/media/image36.jpeg" ContentType="image/jpeg"/>
  <Override PartName="/ppt/media/image9.jpeg" ContentType="image/jpeg"/>
  <Override PartName="/ppt/media/image8.png" ContentType="image/png"/>
  <Override PartName="/ppt/media/image5.jpeg" ContentType="image/jpeg"/>
  <Override PartName="/ppt/media/image1.png" ContentType="image/png"/>
  <Override PartName="/ppt/media/image11.jpeg" ContentType="image/jpeg"/>
  <Override PartName="/ppt/media/image24.png" ContentType="image/png"/>
  <Override PartName="/ppt/media/image14.png" ContentType="image/png"/>
  <Override PartName="/ppt/media/image16.jpeg" ContentType="image/jpeg"/>
  <Override PartName="/ppt/media/image32.jpeg" ContentType="image/jpeg"/>
  <Override PartName="/ppt/media/image17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2189600" cy="67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              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" name="CustomShape 2"/>
          <p:cNvSpPr/>
          <p:nvPr/>
        </p:nvSpPr>
        <p:spPr>
          <a:xfrm>
            <a:off x="0" y="626400"/>
            <a:ext cx="12189600" cy="4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Picture 9" descr=""/>
          <p:cNvPicPr/>
          <p:nvPr/>
        </p:nvPicPr>
        <p:blipFill>
          <a:blip r:embed="rId2"/>
          <a:srcRect l="48405" t="0" r="0" b="0"/>
          <a:stretch/>
        </p:blipFill>
        <p:spPr>
          <a:xfrm>
            <a:off x="124920" y="68400"/>
            <a:ext cx="1137240" cy="86400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12189600" cy="67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              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0" y="626400"/>
            <a:ext cx="12189600" cy="4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" name="Picture 9" descr=""/>
          <p:cNvPicPr/>
          <p:nvPr/>
        </p:nvPicPr>
        <p:blipFill>
          <a:blip r:embed="rId2"/>
          <a:srcRect l="48405" t="0" r="0" b="0"/>
          <a:stretch/>
        </p:blipFill>
        <p:spPr>
          <a:xfrm>
            <a:off x="124920" y="68400"/>
            <a:ext cx="1137240" cy="86400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-5760" y="-1080"/>
            <a:ext cx="122007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Picture 2" descr="A picture containing snow, nature, outdoor&#10;&#10;Description automatically generated"/>
          <p:cNvPicPr/>
          <p:nvPr/>
        </p:nvPicPr>
        <p:blipFill>
          <a:blip r:embed="rId1"/>
          <a:stretch/>
        </p:blipFill>
        <p:spPr>
          <a:xfrm>
            <a:off x="3614400" y="68040"/>
            <a:ext cx="4821480" cy="346608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3" descr="A picture containing outdoor, nature&#10;&#10;Description automatically generated"/>
          <p:cNvPicPr/>
          <p:nvPr/>
        </p:nvPicPr>
        <p:blipFill>
          <a:blip r:embed="rId2"/>
          <a:stretch/>
        </p:blipFill>
        <p:spPr>
          <a:xfrm>
            <a:off x="7744320" y="3577320"/>
            <a:ext cx="4407480" cy="303264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4" descr="A picture containing rock, reptile, outdoor, stone&#10;&#10;Description automatically generated"/>
          <p:cNvPicPr/>
          <p:nvPr/>
        </p:nvPicPr>
        <p:blipFill>
          <a:blip r:embed="rId3"/>
          <a:stretch/>
        </p:blipFill>
        <p:spPr>
          <a:xfrm>
            <a:off x="3416760" y="3598560"/>
            <a:ext cx="4266360" cy="283068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5" descr="A picture containing nature, outdoor, snow&#10;&#10;Description automatically generated"/>
          <p:cNvPicPr/>
          <p:nvPr/>
        </p:nvPicPr>
        <p:blipFill>
          <a:blip r:embed="rId4"/>
          <a:stretch/>
        </p:blipFill>
        <p:spPr>
          <a:xfrm>
            <a:off x="8515440" y="60480"/>
            <a:ext cx="3598560" cy="33872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7" descr="A picture containing snow, outdoor, nature, rock&#10;&#10;Description automatically generated"/>
          <p:cNvPicPr/>
          <p:nvPr/>
        </p:nvPicPr>
        <p:blipFill>
          <a:blip r:embed="rId5"/>
          <a:stretch/>
        </p:blipFill>
        <p:spPr>
          <a:xfrm>
            <a:off x="3960" y="1305720"/>
            <a:ext cx="3349800" cy="549684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4320" y="34920"/>
            <a:ext cx="3607920" cy="12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&amp; SPOT7 surveys 2021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Gaussian Processes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30" name="Picture 2" descr="Chart&#10;&#10;Description automatically generated"/>
          <p:cNvPicPr/>
          <p:nvPr/>
        </p:nvPicPr>
        <p:blipFill>
          <a:blip r:embed="rId1"/>
          <a:stretch/>
        </p:blipFill>
        <p:spPr>
          <a:xfrm>
            <a:off x="2795760" y="683280"/>
            <a:ext cx="9356040" cy="622404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332640" y="933840"/>
            <a:ext cx="374832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Hofsjökull: Gaussian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Processes 2008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Calibri"/>
              </a:rPr>
              <a:t>–2020</a:t>
            </a: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246960" y="3657600"/>
            <a:ext cx="231264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Ablation area: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246960" y="5457600"/>
            <a:ext cx="231264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Acc. area: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Gaussian Processes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35" name="Picture 3" descr="Background pattern&#10;&#10;Description automatically generated"/>
          <p:cNvPicPr/>
          <p:nvPr/>
        </p:nvPicPr>
        <p:blipFill>
          <a:blip r:embed="rId1"/>
          <a:stretch/>
        </p:blipFill>
        <p:spPr>
          <a:xfrm>
            <a:off x="4686840" y="686160"/>
            <a:ext cx="7502760" cy="617184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4" descr="Chart, line chart&#10;&#10;Description automatically generated"/>
          <p:cNvPicPr/>
          <p:nvPr/>
        </p:nvPicPr>
        <p:blipFill>
          <a:blip r:embed="rId2"/>
          <a:stretch/>
        </p:blipFill>
        <p:spPr>
          <a:xfrm>
            <a:off x="1800" y="2252160"/>
            <a:ext cx="4680360" cy="312444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2"/>
          <p:cNvSpPr/>
          <p:nvPr/>
        </p:nvSpPr>
        <p:spPr>
          <a:xfrm>
            <a:off x="900000" y="5385240"/>
            <a:ext cx="3059280" cy="10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Volume change to m w.e.: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ρ = 850 ± 60 kg m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–3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(Huss, TC, 2013)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332640" y="933840"/>
            <a:ext cx="374832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Hofsjökull: Gaussian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Processes 2008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Calibri"/>
              </a:rPr>
              <a:t>–2020</a:t>
            </a: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-5760" y="-1080"/>
            <a:ext cx="122007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Picture 2" descr="A picture containing snow, nature, outdoor&#10;&#10;Description automatically generated"/>
          <p:cNvPicPr/>
          <p:nvPr/>
        </p:nvPicPr>
        <p:blipFill>
          <a:blip r:embed="rId1"/>
          <a:stretch/>
        </p:blipFill>
        <p:spPr>
          <a:xfrm>
            <a:off x="3614400" y="68040"/>
            <a:ext cx="4821480" cy="346608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3" descr="A picture containing outdoor, nature&#10;&#10;Description automatically generated"/>
          <p:cNvPicPr/>
          <p:nvPr/>
        </p:nvPicPr>
        <p:blipFill>
          <a:blip r:embed="rId2"/>
          <a:stretch/>
        </p:blipFill>
        <p:spPr>
          <a:xfrm>
            <a:off x="7744320" y="3577320"/>
            <a:ext cx="4407480" cy="30326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4" descr="A picture containing rock, reptile, outdoor, stone&#10;&#10;Description automatically generated"/>
          <p:cNvPicPr/>
          <p:nvPr/>
        </p:nvPicPr>
        <p:blipFill>
          <a:blip r:embed="rId3"/>
          <a:stretch/>
        </p:blipFill>
        <p:spPr>
          <a:xfrm>
            <a:off x="3416760" y="3598560"/>
            <a:ext cx="4266360" cy="283068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5" descr="A picture containing nature, outdoor, snow&#10;&#10;Description automatically generated"/>
          <p:cNvPicPr/>
          <p:nvPr/>
        </p:nvPicPr>
        <p:blipFill>
          <a:blip r:embed="rId4"/>
          <a:stretch/>
        </p:blipFill>
        <p:spPr>
          <a:xfrm>
            <a:off x="8515440" y="60480"/>
            <a:ext cx="3598560" cy="338724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7" descr="A picture containing snow, outdoor, nature, rock&#10;&#10;Description automatically generated"/>
          <p:cNvPicPr/>
          <p:nvPr/>
        </p:nvPicPr>
        <p:blipFill>
          <a:blip r:embed="rId5"/>
          <a:stretch/>
        </p:blipFill>
        <p:spPr>
          <a:xfrm>
            <a:off x="3960" y="1305720"/>
            <a:ext cx="3349800" cy="549684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4320" y="34920"/>
            <a:ext cx="3607920" cy="12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&amp; SPOT7 surveys 2021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-2880" y="3600"/>
            <a:ext cx="1219356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&amp; SPOT6/7 surveys 2013-2021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0" name="Picture 30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3366000" y="675360"/>
            <a:ext cx="8827560" cy="618192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260640" y="1449720"/>
            <a:ext cx="284904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Main mapping initiatives: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CIEST</a:t>
            </a:r>
            <a:r>
              <a:rPr b="0" lang="en-US" sz="2000" spc="-1" strike="noStrike" baseline="30000">
                <a:solidFill>
                  <a:srgbClr val="ed7d31"/>
                </a:solidFill>
                <a:latin typeface="Calibri"/>
                <a:ea typeface="Arial"/>
              </a:rPr>
              <a:t>2</a:t>
            </a: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 Initiative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Dinamis &amp; Geosud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1a2bad"/>
                </a:solidFill>
                <a:latin typeface="Calibri"/>
                <a:ea typeface="DejaVu Sans"/>
              </a:rPr>
              <a:t>CEOS-Volcano Supersite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92" name="Picture 2" descr=""/>
          <p:cNvPicPr/>
          <p:nvPr/>
        </p:nvPicPr>
        <p:blipFill>
          <a:blip r:embed="rId2"/>
          <a:stretch/>
        </p:blipFill>
        <p:spPr>
          <a:xfrm>
            <a:off x="837720" y="6026040"/>
            <a:ext cx="779040" cy="79776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3" descr="Logo, company name&#10;&#10;Description automatically generated"/>
          <p:cNvPicPr/>
          <p:nvPr/>
        </p:nvPicPr>
        <p:blipFill>
          <a:blip r:embed="rId3"/>
          <a:srcRect l="-4242" t="469" r="66140" b="1260"/>
          <a:stretch/>
        </p:blipFill>
        <p:spPr>
          <a:xfrm>
            <a:off x="-227520" y="5972760"/>
            <a:ext cx="1105920" cy="93600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4" descr="Logo, company name&#10;&#10;Description automatically generated"/>
          <p:cNvPicPr/>
          <p:nvPr/>
        </p:nvPicPr>
        <p:blipFill>
          <a:blip r:embed="rId4"/>
          <a:stretch/>
        </p:blipFill>
        <p:spPr>
          <a:xfrm>
            <a:off x="2955960" y="6027120"/>
            <a:ext cx="682200" cy="7578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5" descr="Logo&#10;&#10;Description automatically generated"/>
          <p:cNvPicPr/>
          <p:nvPr/>
        </p:nvPicPr>
        <p:blipFill>
          <a:blip r:embed="rId5"/>
          <a:stretch/>
        </p:blipFill>
        <p:spPr>
          <a:xfrm>
            <a:off x="3792960" y="6374160"/>
            <a:ext cx="1547640" cy="4492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6" descr="Logo, company name&#10;&#10;Description automatically generated"/>
          <p:cNvPicPr/>
          <p:nvPr/>
        </p:nvPicPr>
        <p:blipFill>
          <a:blip r:embed="rId6"/>
          <a:stretch/>
        </p:blipFill>
        <p:spPr>
          <a:xfrm>
            <a:off x="48960" y="5356800"/>
            <a:ext cx="1858320" cy="527760"/>
          </a:xfrm>
          <a:prstGeom prst="rect">
            <a:avLst/>
          </a:prstGeom>
          <a:ln w="0">
            <a:noFill/>
          </a:ln>
        </p:spPr>
      </p:pic>
      <p:pic>
        <p:nvPicPr>
          <p:cNvPr id="97" name="Graphic 7" descr=""/>
          <p:cNvPicPr/>
          <p:nvPr/>
        </p:nvPicPr>
        <p:blipFill>
          <a:blip r:embed="rId7"/>
          <a:stretch/>
        </p:blipFill>
        <p:spPr>
          <a:xfrm>
            <a:off x="2052720" y="5334120"/>
            <a:ext cx="1369080" cy="62928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8" descr="A picture containing shape&#10;&#10;Description automatically generated"/>
          <p:cNvPicPr/>
          <p:nvPr/>
        </p:nvPicPr>
        <p:blipFill>
          <a:blip r:embed="rId8"/>
          <a:stretch/>
        </p:blipFill>
        <p:spPr>
          <a:xfrm>
            <a:off x="1573920" y="5976720"/>
            <a:ext cx="1263240" cy="86796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9" descr="Logo, company name&#10;&#10;Description automatically generated"/>
          <p:cNvPicPr/>
          <p:nvPr/>
        </p:nvPicPr>
        <p:blipFill>
          <a:blip r:embed="rId9"/>
          <a:stretch/>
        </p:blipFill>
        <p:spPr>
          <a:xfrm>
            <a:off x="3790440" y="5923440"/>
            <a:ext cx="1336320" cy="44820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10" descr="A picture containing text&#10;&#10;Description automatically generated"/>
          <p:cNvPicPr/>
          <p:nvPr/>
        </p:nvPicPr>
        <p:blipFill>
          <a:blip r:embed="rId10"/>
          <a:stretch/>
        </p:blipFill>
        <p:spPr>
          <a:xfrm>
            <a:off x="124200" y="4768560"/>
            <a:ext cx="1491120" cy="49968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1" descr="A picture containing text, clipart&#10;&#10;Description automatically generated"/>
          <p:cNvPicPr/>
          <p:nvPr/>
        </p:nvPicPr>
        <p:blipFill>
          <a:blip r:embed="rId11"/>
          <a:stretch/>
        </p:blipFill>
        <p:spPr>
          <a:xfrm>
            <a:off x="1868040" y="4717080"/>
            <a:ext cx="1503000" cy="63108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12" descr="A picture containing shape&#10;&#10;Description automatically generated"/>
          <p:cNvPicPr/>
          <p:nvPr/>
        </p:nvPicPr>
        <p:blipFill>
          <a:blip r:embed="rId12"/>
          <a:srcRect l="0" t="0" r="54994" b="-1278"/>
          <a:stretch/>
        </p:blipFill>
        <p:spPr>
          <a:xfrm>
            <a:off x="265320" y="3981960"/>
            <a:ext cx="980280" cy="57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Hofsjökull: Pléiades 2020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4" name="Picture 2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5495760" y="660240"/>
            <a:ext cx="6676200" cy="618084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3" descr=""/>
          <p:cNvPicPr/>
          <p:nvPr/>
        </p:nvPicPr>
        <p:blipFill>
          <a:blip r:embed="rId2"/>
          <a:stretch/>
        </p:blipFill>
        <p:spPr>
          <a:xfrm>
            <a:off x="1000800" y="1198440"/>
            <a:ext cx="3609360" cy="3990240"/>
          </a:xfrm>
          <a:prstGeom prst="rect">
            <a:avLst/>
          </a:prstGeom>
          <a:ln w="0"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131040" y="5371920"/>
            <a:ext cx="5073480" cy="110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Hofsjökull Pléiades 2020 surveys: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August: 14th, 16th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October: 1st, 2nd, 5th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Langjökull: Pléiades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8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733680" y="838440"/>
            <a:ext cx="4752360" cy="464760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789840" y="5486400"/>
            <a:ext cx="469620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Langjökull Pléiades 2021 surveys: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September: 9th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October: 6th, 11th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5943600" y="681480"/>
            <a:ext cx="6215760" cy="617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Mýrdalsjökull &amp; Eyjafjallajökull: Pléiades 2021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-720" y="1429920"/>
            <a:ext cx="3200760" cy="186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2014 surveys:</a:t>
            </a: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August 11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&amp; 19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2021 surveys:</a:t>
            </a: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September 9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October 14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, 20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endParaRPr b="0" lang="en-US" sz="20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November 2</a:t>
            </a:r>
            <a:r>
              <a:rPr b="0" lang="en-US" sz="2000" spc="-1" strike="noStrike" baseline="14000000">
                <a:solidFill>
                  <a:srgbClr val="000000"/>
                </a:solidFill>
                <a:latin typeface="Calibri"/>
                <a:ea typeface="DejaVu Sans"/>
              </a:rPr>
              <a:t>nd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3200400" y="633240"/>
            <a:ext cx="8915040" cy="622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5" name="Picture 2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3454560" y="684000"/>
            <a:ext cx="8612640" cy="617580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46440" y="1712160"/>
            <a:ext cx="3453840" cy="218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24 stereopairs acquired between 16th of August and 7th of November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98% of Vatnajökull covered (gaps due to clouds)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3600" y="-108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2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9" name="Picture 7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2278440" y="360"/>
            <a:ext cx="9553320" cy="684720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3"/>
          <p:cNvSpPr/>
          <p:nvPr/>
        </p:nvSpPr>
        <p:spPr>
          <a:xfrm>
            <a:off x="1800" y="1800"/>
            <a:ext cx="3639240" cy="122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minus lidar (2010-2012)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Gaussian Processes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22" name="Picture 4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3492000" y="980280"/>
            <a:ext cx="8238240" cy="524772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5" descr=""/>
          <p:cNvPicPr/>
          <p:nvPr/>
        </p:nvPicPr>
        <p:blipFill>
          <a:blip r:embed="rId2"/>
          <a:stretch/>
        </p:blipFill>
        <p:spPr>
          <a:xfrm>
            <a:off x="323280" y="2599920"/>
            <a:ext cx="2936520" cy="330948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7124760" y="3230280"/>
            <a:ext cx="4658040" cy="203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Currently, each 5x5 grid cell in the glaciers have at least 10 accurate elevation measurements since ~2010 and ~20 elevation measurements since 1980.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74880" y="5941440"/>
            <a:ext cx="3371040" cy="35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Pléiades DEM, Oct 2020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Gaussian Processes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0" y="1288800"/>
            <a:ext cx="5486040" cy="48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Work based on Hugonnet et al. (Nature, 2021) stacking and gaussian processes.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End-goals: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1 - Automated pipeline to analyze and homogenize DEMs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2 - Explore the potential of Hugonnet’s method for annual and seasonal variations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3 - Further comparisons of glaciological vs geodetic glacier mass balance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5365800" y="914400"/>
            <a:ext cx="5715000" cy="571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Application>LibreOffice/7.1.6.2$Linux_X86_64 LibreOffice_project/10$Build-2</Application>
  <AppVersion>15.0000</AppVersion>
  <Words>3986</Words>
  <Paragraphs>211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2019-09-25T17:28:55Z</dcterms:created>
  <dc:creator>Eydís Líndal Finnbogadóttir</dc:creator>
  <dc:description/>
  <dc:language>en-US</dc:language>
  <cp:lastModifiedBy/>
  <dcterms:modified xsi:type="dcterms:W3CDTF">2021-11-17T12:30:31Z</dcterms:modified>
  <cp:revision>7009</cp:revision>
  <dc:subject/>
  <dc:title>Framtíðarsýn fyrir  Landmælingar Íslands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3</vt:i4>
  </property>
  <property fmtid="{D5CDD505-2E9C-101B-9397-08002B2CF9AE}" pid="7" name="PresentationFormat">
    <vt:lpwstr>Widescreen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11</vt:i4>
  </property>
</Properties>
</file>