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257" r:id="rId2"/>
    <p:sldId id="417" r:id="rId3"/>
    <p:sldId id="422" r:id="rId4"/>
    <p:sldId id="420" r:id="rId5"/>
    <p:sldId id="406" r:id="rId6"/>
    <p:sldId id="410" r:id="rId7"/>
    <p:sldId id="407" r:id="rId8"/>
    <p:sldId id="408" r:id="rId9"/>
    <p:sldId id="409" r:id="rId10"/>
    <p:sldId id="2990" r:id="rId11"/>
    <p:sldId id="2994" r:id="rId12"/>
    <p:sldId id="2991" r:id="rId13"/>
    <p:sldId id="411" r:id="rId14"/>
    <p:sldId id="412" r:id="rId15"/>
    <p:sldId id="413" r:id="rId16"/>
    <p:sldId id="424" r:id="rId17"/>
    <p:sldId id="2992" r:id="rId18"/>
    <p:sldId id="421" r:id="rId19"/>
    <p:sldId id="423" r:id="rId20"/>
    <p:sldId id="2980" r:id="rId21"/>
    <p:sldId id="276" r:id="rId22"/>
    <p:sldId id="277" r:id="rId23"/>
    <p:sldId id="2986" r:id="rId24"/>
    <p:sldId id="2987" r:id="rId25"/>
    <p:sldId id="2988" r:id="rId26"/>
    <p:sldId id="2993" r:id="rId27"/>
    <p:sldId id="418" r:id="rId28"/>
    <p:sldId id="427" r:id="rId29"/>
    <p:sldId id="429" r:id="rId30"/>
    <p:sldId id="432" r:id="rId31"/>
    <p:sldId id="430" r:id="rId32"/>
    <p:sldId id="433" r:id="rId33"/>
    <p:sldId id="431" r:id="rId34"/>
    <p:sldId id="436" r:id="rId35"/>
    <p:sldId id="438" r:id="rId36"/>
    <p:sldId id="2981" r:id="rId37"/>
    <p:sldId id="434" r:id="rId38"/>
    <p:sldId id="419" r:id="rId39"/>
    <p:sldId id="2995" r:id="rId40"/>
    <p:sldId id="2996" r:id="rId41"/>
    <p:sldId id="2997" r:id="rId42"/>
    <p:sldId id="439" r:id="rId43"/>
    <p:sldId id="2998" r:id="rId44"/>
    <p:sldId id="440" r:id="rId45"/>
    <p:sldId id="2999" r:id="rId46"/>
    <p:sldId id="3000" r:id="rId47"/>
    <p:sldId id="435" r:id="rId48"/>
    <p:sldId id="441" r:id="rId49"/>
    <p:sldId id="437" r:id="rId50"/>
    <p:sldId id="3001" r:id="rId51"/>
    <p:sldId id="3002" r:id="rId52"/>
    <p:sldId id="442" r:id="rId53"/>
    <p:sldId id="3003" r:id="rId54"/>
    <p:sldId id="3004" r:id="rId55"/>
    <p:sldId id="448" r:id="rId56"/>
    <p:sldId id="443" r:id="rId57"/>
    <p:sldId id="450" r:id="rId58"/>
    <p:sldId id="451" r:id="rId59"/>
    <p:sldId id="3005" r:id="rId60"/>
    <p:sldId id="444" r:id="rId61"/>
    <p:sldId id="445" r:id="rId62"/>
    <p:sldId id="446" r:id="rId63"/>
    <p:sldId id="428" r:id="rId64"/>
    <p:sldId id="425" r:id="rId65"/>
    <p:sldId id="3006" r:id="rId66"/>
    <p:sldId id="447" r:id="rId67"/>
    <p:sldId id="2985" r:id="rId68"/>
    <p:sldId id="3007" r:id="rId69"/>
    <p:sldId id="3008" r:id="rId70"/>
    <p:sldId id="3009" r:id="rId71"/>
    <p:sldId id="3010" r:id="rId72"/>
    <p:sldId id="3011" r:id="rId73"/>
    <p:sldId id="452" r:id="rId74"/>
    <p:sldId id="453" r:id="rId75"/>
    <p:sldId id="454" r:id="rId76"/>
    <p:sldId id="455" r:id="rId77"/>
    <p:sldId id="456" r:id="rId78"/>
    <p:sldId id="3012" r:id="rId79"/>
    <p:sldId id="3013" r:id="rId80"/>
    <p:sldId id="3014" r:id="rId81"/>
    <p:sldId id="3015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7C6C32-99A9-430A-A8D2-41C027DAD9C2}" v="11" dt="2023-10-13T09:01:3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416" y="14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9A3A2-A71C-46BA-8ED8-ACC73C6EDE41}" type="datetimeFigureOut">
              <a:rPr lang="is-IS" smtClean="0"/>
              <a:t>13.10.2023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E0479-9D90-43E0-AE9C-1914697A48F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2210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E0A01-E562-41D6-ABDF-D5FAFCD80179}" type="slidenum"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9775" cy="3413125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s-IS" altLang="is-IS"/>
              <a:t>Flestir kannast við þessa mynd</a:t>
            </a:r>
            <a:endParaRPr lang="en-US" altLang="is-I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FC1A0F7-0C15-40CA-8CC6-DDEAE8BFDA76}" type="slidenum">
              <a:rPr kumimoji="0" lang="de-DE" altLang="is-I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de-DE" altLang="is-I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863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9775" cy="3413125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s-IS" altLang="is-IS"/>
              <a:t>Flestir kannast við þessa mynd</a:t>
            </a:r>
            <a:endParaRPr lang="en-US" altLang="is-I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8A378743-76EF-4A48-A949-A87B622673FA}" type="slidenum">
              <a:rPr kumimoji="0" lang="de-DE" altLang="is-I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de-DE" altLang="is-I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52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5773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66C1-8A6D-44B0-B899-5D6263A40F7C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4953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3F7F1-368F-4DB0-8031-DEAE951807F7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2523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04800" y="1676400"/>
            <a:ext cx="83820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D5CF5936-C9EA-4580-889B-1B959487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LANDMÆLINGAR BT LAM1023</a:t>
            </a:r>
          </a:p>
        </p:txBody>
      </p:sp>
    </p:spTree>
    <p:extLst>
      <p:ext uri="{BB962C8B-B14F-4D97-AF65-F5344CB8AC3E}">
        <p14:creationId xmlns:p14="http://schemas.microsoft.com/office/powerpoint/2010/main" val="5745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34410-F348-4E15-8F21-856AE1FA3C63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7092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6F342-9C6E-4139-A011-0B690A29001B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0702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71BD-C88C-4992-A2B0-7F43E5C9178C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2956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12536-A094-4499-A438-0DA98E96B0D4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8703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0424-1530-4C8C-95E1-E273AC2322B8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145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10EEF-C674-402C-8A65-69A7DF332DC5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5189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1E8F0-F250-45B4-A7FC-B4FF9D0FAE64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956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BE33-2424-4DA8-93AA-038FD3278FB2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3113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hr.is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myschool.ru.is/myschool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29F6E-974A-4F95-94A6-BD53AF819D6D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4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n-lt"/>
            </a:endParaRPr>
          </a:p>
        </p:txBody>
      </p:sp>
      <p:pic>
        <p:nvPicPr>
          <p:cNvPr id="53256" name="Picture 2" descr="Háskólinn í Reykjavík">
            <a:hlinkClick r:id="rId15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313" y="214313"/>
            <a:ext cx="2381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16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.i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atlas.lmi.is/mapview/?application=DE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land.copernicus.eu/en/products/european-ground-motion-servic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mgongustofa.is/flug/fjarstyrd-loftfor-dronar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s-IS" dirty="0" err="1"/>
              <a:t>Fjarkönnun</a:t>
            </a:r>
            <a:r>
              <a:rPr lang="is-IS" dirty="0"/>
              <a:t>, </a:t>
            </a:r>
            <a:r>
              <a:rPr lang="is-IS" dirty="0" err="1"/>
              <a:t>fjarkönnunargögn</a:t>
            </a:r>
            <a:r>
              <a:rPr lang="is-IS" dirty="0"/>
              <a:t> Landmælingar með </a:t>
            </a:r>
            <a:r>
              <a:rPr lang="is-IS" dirty="0" err="1"/>
              <a:t>drónum</a:t>
            </a:r>
            <a:endParaRPr lang="is-IS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is-IS" dirty="0">
                <a:solidFill>
                  <a:schemeClr val="tx1"/>
                </a:solidFill>
              </a:rPr>
              <a:t>BT LAM1012</a:t>
            </a:r>
          </a:p>
          <a:p>
            <a:pPr eaLnBrk="1" hangingPunct="1"/>
            <a:r>
              <a:rPr lang="is-IS" dirty="0">
                <a:solidFill>
                  <a:schemeClr val="tx1"/>
                </a:solidFill>
              </a:rPr>
              <a:t>Haustönn 2023</a:t>
            </a:r>
          </a:p>
        </p:txBody>
      </p:sp>
      <p:pic>
        <p:nvPicPr>
          <p:cNvPr id="14340" name="Picture 2" descr="Háskólinn í Reykjavík">
            <a:hlinkClick r:id="rId3" tooltip="Háskólinn í Reykjavík - forsíða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14313"/>
            <a:ext cx="2381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3E78-F947-7F94-FF3B-D30C4ACD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Nútíma</a:t>
            </a:r>
            <a:r>
              <a:rPr lang="en-US" dirty="0"/>
              <a:t> </a:t>
            </a:r>
            <a:r>
              <a:rPr lang="en-US" dirty="0" err="1"/>
              <a:t>búnaður</a:t>
            </a:r>
            <a:r>
              <a:rPr lang="en-US" dirty="0"/>
              <a:t> fyrir </a:t>
            </a:r>
            <a:r>
              <a:rPr lang="en-US" dirty="0" err="1"/>
              <a:t>loftmyndatöku</a:t>
            </a: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A1020-4176-523E-E2A7-422C7562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71BE-E8BA-94C9-2E7E-29D5F56C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88202-7D9B-8731-258C-EC7CE14D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10</a:t>
            </a:fld>
            <a:endParaRPr lang="is-IS"/>
          </a:p>
        </p:txBody>
      </p:sp>
      <p:pic>
        <p:nvPicPr>
          <p:cNvPr id="1026" name="Picture 2" descr="UltraCam Eagle camera with GSM 4000 gyro-stabilized platform operated by Slagboom &amp; Peeters">
            <a:extLst>
              <a:ext uri="{FF2B5EF4-FFF2-40B4-BE49-F238E27FC236}">
                <a16:creationId xmlns:a16="http://schemas.microsoft.com/office/drawing/2014/main" id="{32B3B662-8A37-2378-1736-B96FCD80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8" y="2498271"/>
            <a:ext cx="4615702" cy="30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6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49F720A-5273-0789-F54B-13B1293D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Kostir</a:t>
            </a:r>
            <a:r>
              <a:rPr lang="en-US" dirty="0"/>
              <a:t> og </a:t>
            </a:r>
            <a:r>
              <a:rPr lang="en-US" dirty="0" err="1"/>
              <a:t>gallar</a:t>
            </a:r>
            <a:r>
              <a:rPr lang="en-US" dirty="0"/>
              <a:t> </a:t>
            </a:r>
            <a:r>
              <a:rPr lang="en-US" dirty="0" err="1"/>
              <a:t>loftmynda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B43FA9A-0FE4-AA79-383B-668AD2F3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Kostir</a:t>
            </a:r>
            <a:endParaRPr lang="en-US" dirty="0"/>
          </a:p>
          <a:p>
            <a:pPr lvl="1"/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nákvæmar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rétt</a:t>
            </a:r>
            <a:r>
              <a:rPr lang="en-US" dirty="0"/>
              <a:t> </a:t>
            </a:r>
            <a:r>
              <a:rPr lang="en-US" dirty="0" err="1"/>
              <a:t>unnið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þeim</a:t>
            </a:r>
            <a:endParaRPr lang="en-US" dirty="0"/>
          </a:p>
          <a:p>
            <a:pPr lvl="1"/>
            <a:r>
              <a:rPr lang="en-US" dirty="0" err="1"/>
              <a:t>Ná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frekar</a:t>
            </a:r>
            <a:r>
              <a:rPr lang="en-US" dirty="0"/>
              <a:t> </a:t>
            </a:r>
            <a:r>
              <a:rPr lang="en-US" dirty="0" err="1"/>
              <a:t>stórt</a:t>
            </a:r>
            <a:r>
              <a:rPr lang="en-US" dirty="0"/>
              <a:t> </a:t>
            </a:r>
            <a:r>
              <a:rPr lang="en-US" dirty="0" err="1"/>
              <a:t>svæði</a:t>
            </a:r>
            <a:endParaRPr lang="en-US" dirty="0"/>
          </a:p>
          <a:p>
            <a:r>
              <a:rPr lang="en-US" dirty="0" err="1"/>
              <a:t>Gallar</a:t>
            </a:r>
            <a:endParaRPr lang="en-US" dirty="0"/>
          </a:p>
          <a:p>
            <a:pPr lvl="1"/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kostnaðarsamur</a:t>
            </a:r>
            <a:r>
              <a:rPr lang="en-US" dirty="0"/>
              <a:t> </a:t>
            </a:r>
            <a:r>
              <a:rPr lang="en-US" dirty="0" err="1"/>
              <a:t>búnaður</a:t>
            </a:r>
            <a:endParaRPr lang="en-US" dirty="0"/>
          </a:p>
          <a:p>
            <a:pPr lvl="1"/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sérhæfða</a:t>
            </a:r>
            <a:r>
              <a:rPr lang="en-US" dirty="0"/>
              <a:t> </a:t>
            </a:r>
            <a:r>
              <a:rPr lang="en-US" dirty="0" err="1"/>
              <a:t>flugvél</a:t>
            </a:r>
            <a:endParaRPr lang="en-US" dirty="0"/>
          </a:p>
          <a:p>
            <a:pPr lvl="1"/>
            <a:r>
              <a:rPr lang="en-US" dirty="0" err="1"/>
              <a:t>Talsvert</a:t>
            </a:r>
            <a:r>
              <a:rPr lang="en-US" dirty="0"/>
              <a:t> </a:t>
            </a:r>
            <a:r>
              <a:rPr lang="en-US" dirty="0" err="1"/>
              <a:t>háð</a:t>
            </a:r>
            <a:r>
              <a:rPr lang="en-US" dirty="0"/>
              <a:t> </a:t>
            </a:r>
            <a:r>
              <a:rPr lang="en-US" dirty="0" err="1"/>
              <a:t>veðri</a:t>
            </a:r>
            <a:endParaRPr lang="en-US" dirty="0"/>
          </a:p>
          <a:p>
            <a:pPr lvl="1"/>
            <a:r>
              <a:rPr lang="en-US" dirty="0" err="1"/>
              <a:t>Frekar</a:t>
            </a:r>
            <a:r>
              <a:rPr lang="en-US" dirty="0"/>
              <a:t> </a:t>
            </a:r>
            <a:r>
              <a:rPr lang="en-US" dirty="0" err="1"/>
              <a:t>dýrt</a:t>
            </a:r>
            <a:endParaRPr lang="en-US" dirty="0"/>
          </a:p>
          <a:p>
            <a:endParaRPr lang="en-U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08B3C9C-AFBA-1D49-3B97-8FDF9B7F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40C4C97-56CD-97E5-A3A1-20C5C69B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B2ADFC1-9A40-2DF8-14E8-92A41906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598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1586-1680-091E-20B6-27A95A69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Nýjasta</a:t>
            </a:r>
            <a:r>
              <a:rPr lang="en-US" dirty="0"/>
              <a:t> </a:t>
            </a:r>
            <a:r>
              <a:rPr lang="en-US" dirty="0" err="1"/>
              <a:t>tækin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048B-30A8-2879-47FF-156DECC4E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Skámyndir</a:t>
            </a:r>
            <a:r>
              <a:rPr lang="en-US" dirty="0"/>
              <a:t> og nadir </a:t>
            </a:r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teknar</a:t>
            </a:r>
            <a:r>
              <a:rPr lang="en-US" dirty="0"/>
              <a:t> á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tíma</a:t>
            </a:r>
            <a:endParaRPr lang="en-US" dirty="0"/>
          </a:p>
          <a:p>
            <a:r>
              <a:rPr lang="en-US" dirty="0" err="1"/>
              <a:t>Oftast</a:t>
            </a:r>
            <a:r>
              <a:rPr lang="en-US" dirty="0"/>
              <a:t> </a:t>
            </a:r>
            <a:r>
              <a:rPr lang="en-US" dirty="0" err="1"/>
              <a:t>flogið</a:t>
            </a:r>
            <a:r>
              <a:rPr lang="en-US" dirty="0"/>
              <a:t> </a:t>
            </a:r>
            <a:r>
              <a:rPr lang="en-US" dirty="0" err="1"/>
              <a:t>frekar</a:t>
            </a:r>
            <a:r>
              <a:rPr lang="en-US" dirty="0"/>
              <a:t> </a:t>
            </a:r>
            <a:r>
              <a:rPr lang="en-US" dirty="0" err="1"/>
              <a:t>lágt</a:t>
            </a:r>
            <a:endParaRPr lang="en-US" dirty="0"/>
          </a:p>
          <a:p>
            <a:r>
              <a:rPr lang="en-US" dirty="0" err="1"/>
              <a:t>Notað</a:t>
            </a:r>
            <a:r>
              <a:rPr lang="en-US" dirty="0"/>
              <a:t> í 3D </a:t>
            </a:r>
            <a:r>
              <a:rPr lang="en-US" dirty="0" err="1"/>
              <a:t>líkanangerð</a:t>
            </a:r>
            <a:r>
              <a:rPr lang="en-US" dirty="0"/>
              <a:t> </a:t>
            </a:r>
            <a:r>
              <a:rPr lang="en-US" dirty="0" err="1"/>
              <a:t>t.d.</a:t>
            </a:r>
            <a:r>
              <a:rPr lang="en-US" dirty="0"/>
              <a:t> </a:t>
            </a:r>
            <a:r>
              <a:rPr lang="en-US" dirty="0" err="1"/>
              <a:t>borgarlíkön</a:t>
            </a: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97C83-782C-E700-8622-554A850B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D740-C1DA-1BB1-5EFE-B1353947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F6246-730A-9315-CB00-87B692A4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8708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GERVITUNGLAMYNDIR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Gervitunglin eru með nema sem skrá mismun-andi endurvarp (bylgjulengdir/litrófsgögn)</a:t>
            </a:r>
          </a:p>
          <a:p>
            <a:r>
              <a:rPr lang="is-IS" dirty="0"/>
              <a:t>Með því að skoða mismunandi nema er hægt að kalla fram mismunandi upplýsingar</a:t>
            </a:r>
          </a:p>
          <a:p>
            <a:r>
              <a:rPr lang="is-IS" dirty="0"/>
              <a:t>Einnig hægt að kortleggja</a:t>
            </a:r>
          </a:p>
          <a:p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6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GERVITUNGLAMYNDIR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0630"/>
            <a:ext cx="4268652" cy="1975533"/>
          </a:xfrm>
        </p:spPr>
        <p:txBody>
          <a:bodyPr/>
          <a:lstStyle/>
          <a:p>
            <a:r>
              <a:rPr lang="is-IS" sz="2400" dirty="0"/>
              <a:t>Myndin sýnir gróðurfar, rauði liturinn sýnir mikinn gróður, hér eru notaðir nemar 4,3,2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C:\Users\runarv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340768"/>
            <a:ext cx="4214793" cy="28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unarv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52" y="1345031"/>
            <a:ext cx="4180343" cy="28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49471" y="4150630"/>
            <a:ext cx="4268652" cy="197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Myndin sýnir vegi og skurði mjög greinilega, hér eru notaðir nemar 5,4,3</a:t>
            </a:r>
          </a:p>
        </p:txBody>
      </p:sp>
    </p:spTree>
    <p:extLst>
      <p:ext uri="{BB962C8B-B14F-4D97-AF65-F5344CB8AC3E}">
        <p14:creationId xmlns:p14="http://schemas.microsoft.com/office/powerpoint/2010/main" val="324488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GERVITUNGLAMYNDIR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Hver myndrammi getur tekið stór svæði</a:t>
            </a:r>
          </a:p>
          <a:p>
            <a:r>
              <a:rPr lang="is-IS" dirty="0"/>
              <a:t>Gervitunglin geta myndað nánast alla jörðina á hálfum til einum mánuði</a:t>
            </a:r>
          </a:p>
          <a:p>
            <a:r>
              <a:rPr lang="is-IS" dirty="0"/>
              <a:t>Greinihæfni gagna er frá 30 cm og upp í 120 m </a:t>
            </a:r>
          </a:p>
          <a:p>
            <a:r>
              <a:rPr lang="is-IS" dirty="0"/>
              <a:t>Hér á Íslandi er þetta mikið notað til að greina landið í gróðurflokka og til að bera saman gróðurupplýsingar á mismunandi tímum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79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FC37E8B-3D26-459A-BEE2-98713BAD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Gervitunglamyndir í háupplausn</a:t>
            </a:r>
          </a:p>
        </p:txBody>
      </p:sp>
      <p:pic>
        <p:nvPicPr>
          <p:cNvPr id="8" name="Staðgengill efnis 7" descr="Mynd sem inniheldur b�ll, str�tisvagn, �kut�ki, lest&#10;&#10;Lýsing sjálfkrafa búin til">
            <a:extLst>
              <a:ext uri="{FF2B5EF4-FFF2-40B4-BE49-F238E27FC236}">
                <a16:creationId xmlns:a16="http://schemas.microsoft.com/office/drawing/2014/main" id="{7731F00C-0E8F-4ECB-AD5C-7DB06D91D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2452" r="23446" b="8681"/>
          <a:stretch/>
        </p:blipFill>
        <p:spPr>
          <a:xfrm>
            <a:off x="1433813" y="1340768"/>
            <a:ext cx="6276374" cy="473930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B21F513-F591-4383-94A3-4834BA5D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D60EC0B-BAEC-40E3-9227-B7E8CD08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6FE5350-9B4A-481F-9DB3-FD0E5064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57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2787-195D-8537-DAE8-B9A821C1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Kostir og gallar gervitunglamynda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56A27-1083-F815-6769-35C6EFD6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Kostir</a:t>
            </a:r>
            <a:endParaRPr lang="en-US" dirty="0"/>
          </a:p>
          <a:p>
            <a:pPr lvl="1"/>
            <a:r>
              <a:rPr lang="en-US" dirty="0" err="1"/>
              <a:t>Ná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stór</a:t>
            </a:r>
            <a:r>
              <a:rPr lang="en-US" dirty="0"/>
              <a:t> </a:t>
            </a:r>
            <a:r>
              <a:rPr lang="en-US" dirty="0" err="1"/>
              <a:t>svæði</a:t>
            </a:r>
            <a:endParaRPr lang="en-US" dirty="0"/>
          </a:p>
          <a:p>
            <a:pPr lvl="1"/>
            <a:r>
              <a:rPr lang="en-US" dirty="0" err="1"/>
              <a:t>Innihalda</a:t>
            </a:r>
            <a:r>
              <a:rPr lang="en-US" dirty="0"/>
              <a:t> </a:t>
            </a:r>
            <a:r>
              <a:rPr lang="en-US" dirty="0" err="1"/>
              <a:t>fleiri</a:t>
            </a:r>
            <a:r>
              <a:rPr lang="en-US" dirty="0"/>
              <a:t> </a:t>
            </a:r>
            <a:r>
              <a:rPr lang="en-US" dirty="0" err="1"/>
              <a:t>litrófsbönd</a:t>
            </a:r>
            <a:r>
              <a:rPr lang="en-US" dirty="0"/>
              <a:t> fyrir </a:t>
            </a:r>
            <a:r>
              <a:rPr lang="en-US" dirty="0" err="1"/>
              <a:t>alskonar</a:t>
            </a:r>
            <a:r>
              <a:rPr lang="en-US" dirty="0"/>
              <a:t> </a:t>
            </a:r>
            <a:r>
              <a:rPr lang="en-US" dirty="0" err="1"/>
              <a:t>greiningar</a:t>
            </a:r>
            <a:endParaRPr lang="en-US" dirty="0"/>
          </a:p>
          <a:p>
            <a:r>
              <a:rPr lang="en-US" dirty="0" err="1"/>
              <a:t>Gallar</a:t>
            </a:r>
            <a:endParaRPr lang="en-US" dirty="0"/>
          </a:p>
          <a:p>
            <a:pPr lvl="1"/>
            <a:r>
              <a:rPr lang="en-US" dirty="0" err="1"/>
              <a:t>Eru</a:t>
            </a:r>
            <a:r>
              <a:rPr lang="en-US" dirty="0"/>
              <a:t> oft </a:t>
            </a:r>
            <a:r>
              <a:rPr lang="en-US" dirty="0" err="1"/>
              <a:t>ónákvæm</a:t>
            </a:r>
            <a:endParaRPr lang="en-US" dirty="0"/>
          </a:p>
          <a:p>
            <a:pPr lvl="1"/>
            <a:r>
              <a:rPr lang="en-US" dirty="0" err="1"/>
              <a:t>Erfitt</a:t>
            </a:r>
            <a:r>
              <a:rPr lang="en-US" dirty="0"/>
              <a:t> að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opið</a:t>
            </a:r>
            <a:r>
              <a:rPr lang="en-US" dirty="0"/>
              <a:t> </a:t>
            </a:r>
            <a:r>
              <a:rPr lang="en-US" dirty="0" err="1"/>
              <a:t>aðgengi</a:t>
            </a:r>
            <a:r>
              <a:rPr lang="en-US" dirty="0"/>
              <a:t> að </a:t>
            </a:r>
            <a:r>
              <a:rPr lang="en-US" dirty="0" err="1"/>
              <a:t>hráum</a:t>
            </a:r>
            <a:r>
              <a:rPr lang="en-US" dirty="0"/>
              <a:t> </a:t>
            </a:r>
            <a:r>
              <a:rPr lang="en-US" dirty="0" err="1"/>
              <a:t>gögnum</a:t>
            </a:r>
            <a:endParaRPr lang="is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C336-1B63-DF04-7B63-5C1D10F6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D6366-1B67-2BA2-253E-1567F4E4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EAE94-2E20-8E7E-5215-00CAA619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667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719E145-F69B-4729-9E98-1A33AE2DF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Hæðarlíkön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F23E883-5DFC-42AF-8F58-B3E90629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74" y="1417638"/>
            <a:ext cx="8229600" cy="4525963"/>
          </a:xfrm>
        </p:spPr>
        <p:txBody>
          <a:bodyPr/>
          <a:lstStyle/>
          <a:p>
            <a:r>
              <a:rPr lang="is-IS" sz="2800" dirty="0"/>
              <a:t>Hæðarlíkön er annaðhvort unnin með </a:t>
            </a:r>
            <a:r>
              <a:rPr lang="is-IS" sz="2800" dirty="0" err="1"/>
              <a:t>stereo</a:t>
            </a:r>
            <a:r>
              <a:rPr lang="is-IS" sz="2800" dirty="0"/>
              <a:t> aðferðum út frá myndgögnum eða með „beinni“ mælingu með LIDAR eða </a:t>
            </a:r>
            <a:r>
              <a:rPr lang="is-IS" sz="2800" dirty="0" err="1"/>
              <a:t>Radar</a:t>
            </a:r>
            <a:endParaRPr lang="is-IS" sz="2800" dirty="0"/>
          </a:p>
          <a:p>
            <a:r>
              <a:rPr lang="is-IS" sz="2800" dirty="0"/>
              <a:t>Tvær megin tegundir af hæðarlíkönum</a:t>
            </a:r>
          </a:p>
          <a:p>
            <a:r>
              <a:rPr lang="is-IS" sz="2800" dirty="0"/>
              <a:t>DSM(Digital Surface </a:t>
            </a:r>
            <a:r>
              <a:rPr lang="is-IS" sz="2800" dirty="0" err="1"/>
              <a:t>Model</a:t>
            </a:r>
            <a:r>
              <a:rPr lang="is-IS" sz="2800" dirty="0"/>
              <a:t>)</a:t>
            </a:r>
          </a:p>
          <a:p>
            <a:pPr lvl="1"/>
            <a:r>
              <a:rPr lang="is-IS" sz="2400" dirty="0"/>
              <a:t>Líkan sem sýnir yfirborðið eins og það er</a:t>
            </a:r>
          </a:p>
          <a:p>
            <a:r>
              <a:rPr lang="is-IS" sz="2800" dirty="0"/>
              <a:t>DTM (Digital </a:t>
            </a:r>
            <a:r>
              <a:rPr lang="is-IS" sz="2800" dirty="0" err="1"/>
              <a:t>Terrain</a:t>
            </a:r>
            <a:r>
              <a:rPr lang="is-IS" sz="2800" dirty="0"/>
              <a:t> </a:t>
            </a:r>
            <a:r>
              <a:rPr lang="is-IS" sz="2800" dirty="0" err="1"/>
              <a:t>Model</a:t>
            </a:r>
            <a:r>
              <a:rPr lang="is-IS" sz="2800" dirty="0"/>
              <a:t>)</a:t>
            </a:r>
          </a:p>
          <a:p>
            <a:pPr lvl="1"/>
            <a:r>
              <a:rPr lang="is-IS" sz="2400" dirty="0"/>
              <a:t>Líkan þar sem búið er að fjarlægja byggingar, gróður o.s.frv.</a:t>
            </a:r>
          </a:p>
          <a:p>
            <a:r>
              <a:rPr lang="is-IS" sz="2800" dirty="0"/>
              <a:t>Svo eru það gömlu góðu hæðarlínurnar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6A9D662-9147-44F9-AE4E-BF5528D3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63F3B95-3B7C-4689-B78E-DE5D3317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1999FD6-57FF-4F87-953B-194E6425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983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19976DB-5C2A-4AC8-960A-77ABD56A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DTM </a:t>
            </a:r>
            <a:r>
              <a:rPr lang="is-IS" dirty="0" err="1"/>
              <a:t>vs</a:t>
            </a:r>
            <a:r>
              <a:rPr lang="is-IS" dirty="0"/>
              <a:t>. DSM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85C9948-908C-4709-AB18-D2EABECC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34FD97D-4FE7-42BC-9600-EB8DF41C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9EF3B00-A471-423F-A2CA-1607C2E5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DTM e DSM e DEM - i modelli digitali di elevazione | 3DMetrica">
            <a:extLst>
              <a:ext uri="{FF2B5EF4-FFF2-40B4-BE49-F238E27FC236}">
                <a16:creationId xmlns:a16="http://schemas.microsoft.com/office/drawing/2014/main" id="{33026628-EDF2-40BF-B630-08971EEF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9" y="3575974"/>
            <a:ext cx="4647742" cy="25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fference between DEM/DTM and DSM">
            <a:extLst>
              <a:ext uri="{FF2B5EF4-FFF2-40B4-BE49-F238E27FC236}">
                <a16:creationId xmlns:a16="http://schemas.microsoft.com/office/drawing/2014/main" id="{F528A105-01AB-4193-9DC3-4457351994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411221"/>
            <a:ext cx="3924436" cy="24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5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FJARKÖNNUN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55" y="1268760"/>
            <a:ext cx="8229600" cy="4525963"/>
          </a:xfrm>
        </p:spPr>
        <p:txBody>
          <a:bodyPr/>
          <a:lstStyle/>
          <a:p>
            <a:r>
              <a:rPr lang="is-IS" sz="2800" dirty="0"/>
              <a:t>Fjarkönnun er samheiti yfir tækni til að safna upplýsingum úr fjarlægð, oftast frá flugvélum, drónum eða gervitunglum</a:t>
            </a:r>
          </a:p>
          <a:p>
            <a:pPr lvl="1"/>
            <a:r>
              <a:rPr lang="is-IS" sz="2400" dirty="0"/>
              <a:t>Loftmyndir</a:t>
            </a:r>
          </a:p>
          <a:p>
            <a:pPr lvl="1"/>
            <a:r>
              <a:rPr lang="is-IS" sz="2400" dirty="0" err="1"/>
              <a:t>Drónamyndir</a:t>
            </a:r>
            <a:endParaRPr lang="is-IS" sz="2400" dirty="0"/>
          </a:p>
          <a:p>
            <a:pPr lvl="1"/>
            <a:r>
              <a:rPr lang="is-IS" sz="2400" dirty="0"/>
              <a:t>Gervitunglamyndir</a:t>
            </a:r>
          </a:p>
          <a:p>
            <a:pPr lvl="1"/>
            <a:r>
              <a:rPr lang="is-IS" sz="2400" dirty="0"/>
              <a:t>LIDAR mælingar</a:t>
            </a:r>
          </a:p>
          <a:p>
            <a:pPr lvl="1"/>
            <a:r>
              <a:rPr lang="is-IS" sz="2400" dirty="0" err="1"/>
              <a:t>Radarmælingar</a:t>
            </a:r>
            <a:endParaRPr lang="is-IS" sz="2400" dirty="0"/>
          </a:p>
          <a:p>
            <a:r>
              <a:rPr lang="is-IS" sz="2800" dirty="0"/>
              <a:t>Einnig er notast við bíla þar sem er tvinnað saman myndatöku og LIDAR eða </a:t>
            </a:r>
            <a:r>
              <a:rPr lang="is-IS" sz="2800" dirty="0" err="1"/>
              <a:t>Radar</a:t>
            </a:r>
            <a:r>
              <a:rPr lang="is-IS" sz="2800" dirty="0"/>
              <a:t> mælingar</a:t>
            </a:r>
          </a:p>
          <a:p>
            <a:endParaRPr lang="is-I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11F731D-0494-45EB-A04A-02602A0F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Íslands DEM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947100A-F74D-4086-B9BE-55132BE3A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Útgáfa</a:t>
            </a:r>
            <a:r>
              <a:rPr lang="en-GB" dirty="0"/>
              <a:t> 1 </a:t>
            </a:r>
            <a:r>
              <a:rPr lang="en-GB" dirty="0" err="1"/>
              <a:t>af</a:t>
            </a:r>
            <a:r>
              <a:rPr lang="en-GB" dirty="0"/>
              <a:t> Íslands DEM var </a:t>
            </a:r>
            <a:r>
              <a:rPr lang="en-GB" dirty="0" err="1"/>
              <a:t>gefin</a:t>
            </a:r>
            <a:r>
              <a:rPr lang="en-GB" dirty="0"/>
              <a:t> </a:t>
            </a:r>
            <a:r>
              <a:rPr lang="en-GB" dirty="0" err="1"/>
              <a:t>út</a:t>
            </a:r>
            <a:r>
              <a:rPr lang="en-GB" dirty="0"/>
              <a:t> </a:t>
            </a:r>
            <a:r>
              <a:rPr lang="en-GB" dirty="0" err="1"/>
              <a:t>fyrr</a:t>
            </a:r>
            <a:r>
              <a:rPr lang="en-GB" dirty="0"/>
              <a:t> </a:t>
            </a:r>
            <a:r>
              <a:rPr lang="en-GB" dirty="0" err="1"/>
              <a:t>árið</a:t>
            </a:r>
            <a:r>
              <a:rPr lang="en-GB" dirty="0"/>
              <a:t> 2022, </a:t>
            </a:r>
            <a:r>
              <a:rPr lang="en-GB" dirty="0" err="1"/>
              <a:t>ný</a:t>
            </a:r>
            <a:r>
              <a:rPr lang="en-GB" dirty="0"/>
              <a:t> </a:t>
            </a:r>
            <a:r>
              <a:rPr lang="en-GB" dirty="0" err="1"/>
              <a:t>útgáfa</a:t>
            </a:r>
            <a:r>
              <a:rPr lang="en-GB" dirty="0"/>
              <a:t> á </a:t>
            </a:r>
            <a:r>
              <a:rPr lang="en-GB" dirty="0" err="1"/>
              <a:t>leiðinni</a:t>
            </a:r>
            <a:endParaRPr lang="en-GB" dirty="0"/>
          </a:p>
          <a:p>
            <a:r>
              <a:rPr lang="en-GB" dirty="0" err="1"/>
              <a:t>Byggð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mestu</a:t>
            </a:r>
            <a:r>
              <a:rPr lang="en-GB" dirty="0"/>
              <a:t> </a:t>
            </a:r>
            <a:r>
              <a:rPr lang="en-GB" dirty="0" err="1"/>
              <a:t>leiti</a:t>
            </a:r>
            <a:r>
              <a:rPr lang="en-GB" dirty="0"/>
              <a:t> á </a:t>
            </a:r>
            <a:r>
              <a:rPr lang="en-GB" dirty="0" err="1"/>
              <a:t>gögnum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Arctic DEM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einnig</a:t>
            </a:r>
            <a:r>
              <a:rPr lang="en-GB" dirty="0"/>
              <a:t> LIDAR </a:t>
            </a:r>
            <a:r>
              <a:rPr lang="en-GB" dirty="0" err="1"/>
              <a:t>gögnum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jöklum</a:t>
            </a:r>
            <a:r>
              <a:rPr lang="en-GB" dirty="0"/>
              <a:t> Íslands</a:t>
            </a:r>
          </a:p>
          <a:p>
            <a:r>
              <a:rPr lang="en-GB" dirty="0" err="1"/>
              <a:t>Gríðarleg</a:t>
            </a:r>
            <a:r>
              <a:rPr lang="en-GB" dirty="0"/>
              <a:t> </a:t>
            </a:r>
            <a:r>
              <a:rPr lang="en-GB" dirty="0" err="1"/>
              <a:t>framför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</a:t>
            </a:r>
            <a:r>
              <a:rPr lang="en-GB" dirty="0" err="1"/>
              <a:t>fyrra</a:t>
            </a:r>
            <a:r>
              <a:rPr lang="en-GB" dirty="0"/>
              <a:t> </a:t>
            </a:r>
            <a:r>
              <a:rPr lang="en-GB" dirty="0" err="1"/>
              <a:t>líkani</a:t>
            </a:r>
            <a:endParaRPr lang="en-GB" dirty="0"/>
          </a:p>
          <a:p>
            <a:r>
              <a:rPr lang="en-GB" dirty="0" err="1"/>
              <a:t>Gögnin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aðgengileg</a:t>
            </a:r>
            <a:r>
              <a:rPr lang="en-GB" dirty="0"/>
              <a:t> </a:t>
            </a:r>
            <a:r>
              <a:rPr lang="en-GB" dirty="0" err="1"/>
              <a:t>án</a:t>
            </a:r>
            <a:r>
              <a:rPr lang="en-GB" dirty="0"/>
              <a:t> </a:t>
            </a:r>
            <a:r>
              <a:rPr lang="en-GB" dirty="0" err="1"/>
              <a:t>endurgjalds</a:t>
            </a:r>
            <a:endParaRPr lang="en-GB" dirty="0"/>
          </a:p>
          <a:p>
            <a:r>
              <a:rPr lang="en-GB" dirty="0">
                <a:hlinkClick r:id="rId2"/>
              </a:rPr>
              <a:t>http://atlas.lmi.is/mapview/?application=DEM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AECF415-910C-45D1-8B7A-1E00A2BE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6A23909-9311-4DF8-B98E-1E875B7D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C657353-A78D-421A-9BE1-18643558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34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473CC46C-CD71-4D1A-8E00-440F9F8CE6D1}" type="slidenum">
              <a:rPr kumimoji="0" lang="en-US" alt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21</a:t>
            </a:fld>
            <a:endParaRPr kumimoji="0" lang="en-US" alt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699" name="Date Placeholder 4"/>
          <p:cNvSpPr>
            <a:spLocks noGrp="1"/>
          </p:cNvSpPr>
          <p:nvPr>
            <p:ph type="dt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Guðmundur Þór Valsson</a:t>
            </a:r>
          </a:p>
        </p:txBody>
      </p:sp>
      <p:sp>
        <p:nvSpPr>
          <p:cNvPr id="29700" name="Footer Placeholder 5"/>
          <p:cNvSpPr>
            <a:spLocks noGrp="1"/>
          </p:cNvSpPr>
          <p:nvPr>
            <p:ph type="ftr" sz="quarter" idx="13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LANDMÆLINGAR BT LAM1023</a:t>
            </a: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65DA8580-F852-411D-9E07-396542179DB1}" type="slidenum">
              <a:rPr kumimoji="0" lang="en-US" alt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22</a:t>
            </a:fld>
            <a:endParaRPr kumimoji="0" lang="en-US" alt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7" name="Date Placeholder 4"/>
          <p:cNvSpPr>
            <a:spLocks noGrp="1"/>
          </p:cNvSpPr>
          <p:nvPr>
            <p:ph type="dt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Guðmundur Þór Valsson</a:t>
            </a:r>
          </a:p>
        </p:txBody>
      </p:sp>
      <p:sp>
        <p:nvSpPr>
          <p:cNvPr id="31748" name="Footer Placeholder 5"/>
          <p:cNvSpPr>
            <a:spLocks noGrp="1"/>
          </p:cNvSpPr>
          <p:nvPr>
            <p:ph type="ftr" sz="quarter" idx="13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LANDMÆLINGAR BT LAM1023</a:t>
            </a:r>
          </a:p>
        </p:txBody>
      </p:sp>
      <p:pic>
        <p:nvPicPr>
          <p:cNvPr id="297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BE10F92-8320-498B-8356-1D987B30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Radarmyndir</a:t>
            </a:r>
            <a:r>
              <a:rPr lang="en-US" sz="3600" dirty="0"/>
              <a:t> </a:t>
            </a:r>
            <a:r>
              <a:rPr lang="en-US" sz="3600" dirty="0" err="1"/>
              <a:t>úr</a:t>
            </a:r>
            <a:r>
              <a:rPr lang="en-US" sz="3600" dirty="0"/>
              <a:t> </a:t>
            </a:r>
            <a:r>
              <a:rPr lang="en-US" sz="3600" dirty="0" err="1"/>
              <a:t>gervitunglum</a:t>
            </a:r>
            <a:r>
              <a:rPr lang="en-US" sz="3600" dirty="0"/>
              <a:t> INSAR</a:t>
            </a:r>
            <a:endParaRPr lang="is-IS" sz="3600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46E3288-73D4-428B-9667-57B21F2F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Hægt</a:t>
            </a:r>
            <a:r>
              <a:rPr lang="en-US" dirty="0"/>
              <a:t> er að nota </a:t>
            </a:r>
            <a:r>
              <a:rPr lang="en-US" dirty="0" err="1"/>
              <a:t>radarmyndir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gervitunglum</a:t>
            </a:r>
            <a:r>
              <a:rPr lang="en-US" dirty="0"/>
              <a:t> (INSAR)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fylgjast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fylgjst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breytingum</a:t>
            </a:r>
            <a:r>
              <a:rPr lang="en-US" dirty="0"/>
              <a:t> á </a:t>
            </a:r>
            <a:r>
              <a:rPr lang="en-US" dirty="0" err="1"/>
              <a:t>landi</a:t>
            </a:r>
            <a:endParaRPr lang="en-US" dirty="0"/>
          </a:p>
          <a:p>
            <a:pPr lvl="1"/>
            <a:r>
              <a:rPr lang="en-US" dirty="0" err="1"/>
              <a:t>Jarðskorpuhreyfingar</a:t>
            </a:r>
            <a:endParaRPr lang="en-US" dirty="0"/>
          </a:p>
          <a:p>
            <a:pPr lvl="1"/>
            <a:r>
              <a:rPr lang="en-US" dirty="0" err="1"/>
              <a:t>Mögulegar</a:t>
            </a:r>
            <a:r>
              <a:rPr lang="en-US" dirty="0"/>
              <a:t> </a:t>
            </a:r>
            <a:r>
              <a:rPr lang="en-US" dirty="0" err="1"/>
              <a:t>skriðuföll</a:t>
            </a:r>
            <a:endParaRPr lang="en-US" dirty="0"/>
          </a:p>
          <a:p>
            <a:pPr lvl="1"/>
            <a:r>
              <a:rPr lang="en-US" dirty="0"/>
              <a:t>Sig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hreyfingar</a:t>
            </a:r>
            <a:r>
              <a:rPr lang="en-US" dirty="0"/>
              <a:t> í </a:t>
            </a:r>
            <a:r>
              <a:rPr lang="en-US" dirty="0" err="1"/>
              <a:t>þéttbýli</a:t>
            </a:r>
            <a:endParaRPr lang="en-U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E7111C5-99EE-47E8-97C2-B941CAD0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6D6142C-9EC4-40A9-9EBF-8E1D3410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94177590-10A5-47DD-95C5-D5641853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35828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F050438-24A4-495A-9B2A-6D32F82A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Færslur</a:t>
            </a:r>
            <a:r>
              <a:rPr lang="en-US" dirty="0"/>
              <a:t> í </a:t>
            </a:r>
            <a:r>
              <a:rPr lang="en-US" dirty="0" err="1"/>
              <a:t>plani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4B34B25-0194-4A20-9155-49F324A4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4A100DC-5558-4C3D-9B5B-E6336D38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9E9C74B-C16F-426C-A1BB-935343AD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24</a:t>
            </a:fld>
            <a:endParaRPr lang="is-IS"/>
          </a:p>
        </p:txBody>
      </p:sp>
      <p:pic>
        <p:nvPicPr>
          <p:cNvPr id="7" name="Staðgengill efnis 6" descr="Mynd sem inniheldur kort&#10;&#10;Lýsing sjálfkrafa búin til">
            <a:extLst>
              <a:ext uri="{FF2B5EF4-FFF2-40B4-BE49-F238E27FC236}">
                <a16:creationId xmlns:a16="http://schemas.microsoft.com/office/drawing/2014/main" id="{571847CE-BCF1-495D-9180-DC63B220B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5" y="1184425"/>
            <a:ext cx="7063530" cy="52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5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397C419-363C-4100-A539-AFF3B950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Hæðarbreytingar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01510D6-68E8-484F-8206-B1AB3260B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309FFE3-C385-4032-A9B2-7D150437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4DEEDF7-F4AC-4836-9894-83F05817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FDE798F-B803-4A44-A61C-4DCCA0D3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25</a:t>
            </a:fld>
            <a:endParaRPr lang="is-IS"/>
          </a:p>
        </p:txBody>
      </p:sp>
      <p:pic>
        <p:nvPicPr>
          <p:cNvPr id="7" name="Mynd 6" descr="Mynd sem inniheldur kort&#10;&#10;Lýsing sjálfkrafa búin til">
            <a:extLst>
              <a:ext uri="{FF2B5EF4-FFF2-40B4-BE49-F238E27FC236}">
                <a16:creationId xmlns:a16="http://schemas.microsoft.com/office/drawing/2014/main" id="{227575A1-44DC-41B7-891E-59AFFC7C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79" y="1348734"/>
            <a:ext cx="6787751" cy="50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06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C9A2293-F242-C62E-49FA-C9EE6432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ground motion service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EA23A36-8C74-C18E-FE88-FA9389BD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Hægt</a:t>
            </a:r>
            <a:r>
              <a:rPr lang="en-US" dirty="0"/>
              <a:t> að </a:t>
            </a:r>
            <a:r>
              <a:rPr lang="en-US" dirty="0" err="1"/>
              <a:t>sjá</a:t>
            </a:r>
            <a:r>
              <a:rPr lang="en-US" dirty="0"/>
              <a:t> </a:t>
            </a:r>
            <a:r>
              <a:rPr lang="en-US" dirty="0" err="1"/>
              <a:t>færslur</a:t>
            </a:r>
            <a:endParaRPr lang="en-US" dirty="0"/>
          </a:p>
          <a:p>
            <a:r>
              <a:rPr lang="en-US" dirty="0">
                <a:hlinkClick r:id="rId2"/>
              </a:rPr>
              <a:t>https://land.copernicus.eu/en/products/european-ground-motion-service</a:t>
            </a:r>
            <a:endParaRPr lang="en-US" dirty="0"/>
          </a:p>
          <a:p>
            <a:endParaRPr lang="en-U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78AADFD-2767-E3AD-5652-FC79A5E4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933074A-7B8A-A1E1-7C0B-51E14181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C08428C-8668-61F5-C45C-9D816F38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5902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Svæði eða hlutir skannaðir með þéttu punktaskýi </a:t>
            </a:r>
          </a:p>
          <a:p>
            <a:r>
              <a:rPr lang="is-IS" dirty="0"/>
              <a:t>Í sumum tilfellum eru teknar myndir með sem er „smurt“ yfir mælinguna</a:t>
            </a:r>
          </a:p>
          <a:p>
            <a:r>
              <a:rPr lang="is-IS" dirty="0"/>
              <a:t>Laserskannar sem geta mælt allt að 200.000 punkta/sek (jafnvel meira)</a:t>
            </a:r>
          </a:p>
          <a:p>
            <a:r>
              <a:rPr lang="is-IS" dirty="0"/>
              <a:t>Bílbornir laserskannar sem geta mælt að lágmarki 3000 punkta/m</a:t>
            </a:r>
            <a:r>
              <a:rPr lang="is-IS" baseline="30000" dirty="0"/>
              <a:t>2</a:t>
            </a:r>
            <a:r>
              <a:rPr lang="is-IS" dirty="0"/>
              <a:t>, þar sem ekið er á 40 – 60 km/klst</a:t>
            </a:r>
            <a:endParaRPr lang="is-I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88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BFBAF7A-ACD9-44A9-A225-DFC4D9FF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LIDAR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CA70AFD-6409-4EE8-9D04-78AB07A8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39B03DF-99CA-4617-B7E9-63E8EB16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B6AF4B4-D841-41FF-8C34-1685B866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C35FD1-B5D9-44A3-B61B-4299C7F7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54" y="1700808"/>
            <a:ext cx="2295525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07DEC83-E97B-4D05-A245-A2CEB85D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83" y="1757259"/>
            <a:ext cx="5650234" cy="27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étthyrningur 10">
            <a:extLst>
              <a:ext uri="{FF2B5EF4-FFF2-40B4-BE49-F238E27FC236}">
                <a16:creationId xmlns:a16="http://schemas.microsoft.com/office/drawing/2014/main" id="{CB7A468E-3C24-4716-A511-200C3F3DC98B}"/>
              </a:ext>
            </a:extLst>
          </p:cNvPr>
          <p:cNvSpPr/>
          <p:nvPr/>
        </p:nvSpPr>
        <p:spPr>
          <a:xfrm>
            <a:off x="791580" y="3517662"/>
            <a:ext cx="165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Skannaðar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línur</a:t>
            </a: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étthyrningur 11">
            <a:extLst>
              <a:ext uri="{FF2B5EF4-FFF2-40B4-BE49-F238E27FC236}">
                <a16:creationId xmlns:a16="http://schemas.microsoft.com/office/drawing/2014/main" id="{D009D21B-3F91-40A0-84B5-13988703FB00}"/>
              </a:ext>
            </a:extLst>
          </p:cNvPr>
          <p:cNvSpPr/>
          <p:nvPr/>
        </p:nvSpPr>
        <p:spPr>
          <a:xfrm>
            <a:off x="1526406" y="2971006"/>
            <a:ext cx="106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Leisigeisli</a:t>
            </a: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étthyrningur 12">
            <a:extLst>
              <a:ext uri="{FF2B5EF4-FFF2-40B4-BE49-F238E27FC236}">
                <a16:creationId xmlns:a16="http://schemas.microsoft.com/office/drawing/2014/main" id="{728B3BC0-0D4E-4655-A812-80B839B8F398}"/>
              </a:ext>
            </a:extLst>
          </p:cNvPr>
          <p:cNvSpPr/>
          <p:nvPr/>
        </p:nvSpPr>
        <p:spPr>
          <a:xfrm>
            <a:off x="3455876" y="47482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3-víddarmynd af Torfajökli árið 2011 skv. skönnun með </a:t>
            </a:r>
            <a:r>
              <a:rPr kumimoji="0" lang="is-I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lidar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úr flugvél. Ljós litur sýnir svæði þar sem </a:t>
            </a:r>
            <a:r>
              <a:rPr kumimoji="0" lang="is-I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endurkast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is-I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leisgeisla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er sterkt en dökkur þar sem endurkastið er veikt</a:t>
            </a: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09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E164154-0B3D-43E4-9C68-DCC3B159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LIDAR skannar fyrir flugvélar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BA1C28E-A017-4C3A-9488-DD1271FB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65C1B96-A234-4B30-98F5-B411A08A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92473B5-7569-4BC8-A5EC-5FED6BB0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FF8C6252-EEFC-4C82-BC75-3093B36B1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0" t="22699" r="21257" b="10801"/>
          <a:stretch/>
        </p:blipFill>
        <p:spPr>
          <a:xfrm>
            <a:off x="1278471" y="1417638"/>
            <a:ext cx="6587058" cy="42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CA686AC-677C-450E-8095-4726418A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Hvað fáum við með </a:t>
            </a:r>
            <a:r>
              <a:rPr lang="is-IS" dirty="0" err="1"/>
              <a:t>fjarkönnunargögnum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969B0D9D-E464-4C4F-9AF7-45811CD85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Myndkort (Uppréttar myndir)</a:t>
            </a:r>
          </a:p>
          <a:p>
            <a:pPr lvl="1"/>
            <a:r>
              <a:rPr lang="is-IS" dirty="0"/>
              <a:t>Hægt að staðsetja og kortleggja þau fyrirbæri sem sjást á myndkortinu</a:t>
            </a:r>
          </a:p>
          <a:p>
            <a:r>
              <a:rPr lang="is-IS" dirty="0"/>
              <a:t>Hæðarlíkön</a:t>
            </a:r>
          </a:p>
          <a:p>
            <a:pPr lvl="1"/>
            <a:r>
              <a:rPr lang="is-IS" dirty="0"/>
              <a:t>Gefa okkur upplýsingar um lögun á yfirborði landsins</a:t>
            </a:r>
          </a:p>
          <a:p>
            <a:r>
              <a:rPr lang="is-IS" dirty="0"/>
              <a:t>Þrívíddarlíkön</a:t>
            </a:r>
          </a:p>
          <a:p>
            <a:r>
              <a:rPr lang="is-IS" dirty="0"/>
              <a:t>Þetta eru því grunngögn í nær allri kortagerð, hönnun og hverskonar landupplýsingavinnslu</a:t>
            </a:r>
          </a:p>
          <a:p>
            <a:pPr lvl="1"/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BA8F74A-CD34-456F-A17F-C144BFF9D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4B602CC-58F1-4B32-80C7-1F805946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3F3A606-03C8-437D-B120-CDB518517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19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3C6164C-7E71-40C7-8ED0-A229D59B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Fyrsta og síðasta </a:t>
            </a:r>
            <a:r>
              <a:rPr lang="is-IS" dirty="0" err="1"/>
              <a:t>endurkast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60940235-B408-415D-A613-F4F17C63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BC86351-1451-47C0-A9D9-7C039401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657ADD1-EB73-463F-8C57-2F215D0A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A Complete Guide to LiDAR: Light Detection and Ranging - GIS Geography">
            <a:extLst>
              <a:ext uri="{FF2B5EF4-FFF2-40B4-BE49-F238E27FC236}">
                <a16:creationId xmlns:a16="http://schemas.microsoft.com/office/drawing/2014/main" id="{7F08DD10-6B77-47D2-B413-81F1C89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647825"/>
            <a:ext cx="4093731" cy="33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dar Data">
            <a:extLst>
              <a:ext uri="{FF2B5EF4-FFF2-40B4-BE49-F238E27FC236}">
                <a16:creationId xmlns:a16="http://schemas.microsoft.com/office/drawing/2014/main" id="{B5CDCA21-448C-45F7-93B1-C98E5BB1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48" y="3609020"/>
            <a:ext cx="3865952" cy="22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66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6269DF3-2499-4715-971E-D1514B24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dirty="0" err="1"/>
              <a:t>Terrestrial</a:t>
            </a:r>
            <a:r>
              <a:rPr lang="is-IS" dirty="0"/>
              <a:t> LIDAR skannar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B55C1DE-8DEC-41F3-8EF1-E237983F9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014901" cy="4525963"/>
          </a:xfrm>
        </p:spPr>
        <p:txBody>
          <a:bodyPr wrap="square" anchor="t">
            <a:normAutofit lnSpcReduction="10000"/>
          </a:bodyPr>
          <a:lstStyle/>
          <a:p>
            <a:r>
              <a:rPr lang="is-IS" dirty="0"/>
              <a:t>LIDAR tæki sem stillt er upp á þrífæti</a:t>
            </a:r>
          </a:p>
          <a:p>
            <a:r>
              <a:rPr lang="is-IS" dirty="0"/>
              <a:t>Notaðir t.d. til að kortleggja</a:t>
            </a:r>
          </a:p>
          <a:p>
            <a:pPr lvl="1"/>
            <a:r>
              <a:rPr lang="is-IS" dirty="0"/>
              <a:t>Byggingar</a:t>
            </a:r>
          </a:p>
          <a:p>
            <a:pPr lvl="1"/>
            <a:r>
              <a:rPr lang="is-IS" dirty="0"/>
              <a:t>Fjallshlíðar og gil</a:t>
            </a:r>
          </a:p>
          <a:p>
            <a:pPr lvl="1"/>
            <a:r>
              <a:rPr lang="is-IS" dirty="0"/>
              <a:t>Rannsónkarvetfang</a:t>
            </a:r>
          </a:p>
          <a:p>
            <a:pPr lvl="1"/>
            <a:endParaRPr lang="is-IS" dirty="0"/>
          </a:p>
          <a:p>
            <a:r>
              <a:rPr lang="en-GB" dirty="0" err="1"/>
              <a:t>Misjafnir</a:t>
            </a:r>
            <a:r>
              <a:rPr lang="en-GB" dirty="0"/>
              <a:t> í </a:t>
            </a:r>
            <a:r>
              <a:rPr lang="en-GB" dirty="0" err="1"/>
              <a:t>upplausn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drægni</a:t>
            </a:r>
            <a:endParaRPr lang="en-GB" dirty="0"/>
          </a:p>
          <a:p>
            <a:r>
              <a:rPr lang="en-GB" dirty="0" err="1"/>
              <a:t>Notast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svipuð</a:t>
            </a:r>
            <a:r>
              <a:rPr lang="en-GB" dirty="0"/>
              <a:t> </a:t>
            </a:r>
            <a:r>
              <a:rPr lang="en-GB" dirty="0" err="1"/>
              <a:t>prinsip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alstöð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staðsetja</a:t>
            </a:r>
            <a:r>
              <a:rPr lang="en-GB" dirty="0"/>
              <a:t> sig</a:t>
            </a:r>
            <a:endParaRPr lang="is-IS" dirty="0"/>
          </a:p>
        </p:txBody>
      </p:sp>
      <p:pic>
        <p:nvPicPr>
          <p:cNvPr id="7170" name="Picture 2" descr="Join RIEGL USA Live for a Terrestrial LIDAR Webinar - GISuser.com">
            <a:extLst>
              <a:ext uri="{FF2B5EF4-FFF2-40B4-BE49-F238E27FC236}">
                <a16:creationId xmlns:a16="http://schemas.microsoft.com/office/drawing/2014/main" id="{6FBC1291-B7F4-47D6-A437-360AB73A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417638"/>
            <a:ext cx="3507621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991284C-4079-49AC-8493-9131D934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20ABAA8-FEFC-499A-8995-B83AFF8B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1F688CB-3803-4D5C-80B9-1189E5C4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0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A0C63AE-A730-40F5-B474-C44E5DE7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Dæmi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terrestrial LIDAR </a:t>
            </a:r>
            <a:r>
              <a:rPr lang="en-GB" dirty="0" err="1"/>
              <a:t>skönnun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CB3F3DE-36A0-4F5B-BF21-03D6A545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F5EE639-35AD-42EA-B89B-FD7EDF18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A6B4EB2-AB7C-4ECB-80A9-DE682B62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Aerial &amp; Terrestrial LiDAR Processing :: Blom International Operations">
            <a:extLst>
              <a:ext uri="{FF2B5EF4-FFF2-40B4-BE49-F238E27FC236}">
                <a16:creationId xmlns:a16="http://schemas.microsoft.com/office/drawing/2014/main" id="{369ACB9C-3166-451D-97E8-B1419A8E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745236"/>
            <a:ext cx="3888432" cy="21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rrestrial LiDAR / 3D Laser Scanning - CBC Geospatial Consulting ...">
            <a:extLst>
              <a:ext uri="{FF2B5EF4-FFF2-40B4-BE49-F238E27FC236}">
                <a16:creationId xmlns:a16="http://schemas.microsoft.com/office/drawing/2014/main" id="{37FD77A3-B4E1-4483-9406-C0403090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223928" cy="24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37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1F9E003-9421-4E77-A500-D8C03134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Mobile LIDAR skannar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B71A4B1-8835-43AA-9210-BE4A0CC5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Mobile LIDAR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notaður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kortlagningu</a:t>
            </a:r>
            <a:r>
              <a:rPr lang="en-GB" dirty="0"/>
              <a:t> á </a:t>
            </a:r>
            <a:r>
              <a:rPr lang="en-GB" dirty="0" err="1"/>
              <a:t>vegum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umhverfi</a:t>
            </a:r>
            <a:r>
              <a:rPr lang="en-GB" dirty="0"/>
              <a:t> </a:t>
            </a:r>
            <a:r>
              <a:rPr lang="en-GB" dirty="0" err="1"/>
              <a:t>þeirra</a:t>
            </a:r>
            <a:endParaRPr lang="en-GB" dirty="0"/>
          </a:p>
          <a:p>
            <a:r>
              <a:rPr lang="en-GB" dirty="0" err="1"/>
              <a:t>Fylgjast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ástandi</a:t>
            </a:r>
            <a:r>
              <a:rPr lang="en-GB" dirty="0"/>
              <a:t> á </a:t>
            </a:r>
            <a:r>
              <a:rPr lang="en-GB" dirty="0" err="1"/>
              <a:t>skiltum</a:t>
            </a:r>
            <a:r>
              <a:rPr lang="en-GB" dirty="0"/>
              <a:t>, </a:t>
            </a:r>
            <a:r>
              <a:rPr lang="en-GB" dirty="0" err="1"/>
              <a:t>stikum</a:t>
            </a:r>
            <a:r>
              <a:rPr lang="en-GB" dirty="0"/>
              <a:t>, </a:t>
            </a:r>
            <a:r>
              <a:rPr lang="en-GB" dirty="0" err="1"/>
              <a:t>merkingum</a:t>
            </a:r>
            <a:r>
              <a:rPr lang="en-GB" dirty="0"/>
              <a:t> </a:t>
            </a:r>
            <a:r>
              <a:rPr lang="en-GB" dirty="0" err="1"/>
              <a:t>o.s.frv</a:t>
            </a:r>
            <a:r>
              <a:rPr lang="en-GB" dirty="0"/>
              <a:t>.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EBDA26D-D25D-4C24-B4C9-21F76848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FA79DCE-58CD-467C-BD2B-2E036757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3A1059E-C08E-401D-BE78-33A9532E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888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A0489FB-4FFB-4143-967E-FC54182A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LIDAR </a:t>
            </a:r>
            <a:r>
              <a:rPr lang="en-GB" dirty="0" err="1"/>
              <a:t>skannar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E53A3CF-3225-4F1C-A071-72CB28B3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2D55D8C-201B-4A68-ADE3-1F41A73D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308651F-F1D7-4881-B245-17CE18F5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Figure 1: StreetMapper MLS and its components.">
            <a:extLst>
              <a:ext uri="{FF2B5EF4-FFF2-40B4-BE49-F238E27FC236}">
                <a16:creationId xmlns:a16="http://schemas.microsoft.com/office/drawing/2014/main" id="{D1ADE4F6-D9E3-4123-9AA7-1013192E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475396" cy="40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96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1208A89-BAAA-4761-A35A-3CCEEF34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Gögn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Mobile LIDAR </a:t>
            </a:r>
            <a:r>
              <a:rPr lang="en-GB" dirty="0" err="1"/>
              <a:t>skanna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8D80094-51E9-42E1-9ABE-AB9A359D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9C16A41-9179-4666-A047-5B15307B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063EA8D-F5CF-49A5-9478-58F19A4D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Mobile LiDAR Scanning | ESP Associates, Inc.">
            <a:extLst>
              <a:ext uri="{FF2B5EF4-FFF2-40B4-BE49-F238E27FC236}">
                <a16:creationId xmlns:a16="http://schemas.microsoft.com/office/drawing/2014/main" id="{0C68267A-C035-4E24-8E08-8F8A19EA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856"/>
            <a:ext cx="7919070" cy="388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868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A2AA0C9-428C-42CC-B546-52ABCBD4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Grænn</a:t>
            </a:r>
            <a:r>
              <a:rPr lang="en-GB" dirty="0"/>
              <a:t> LIDAR</a:t>
            </a:r>
            <a:endParaRPr lang="is-IS" dirty="0"/>
          </a:p>
        </p:txBody>
      </p:sp>
      <p:sp>
        <p:nvSpPr>
          <p:cNvPr id="13" name="Staðgengill efnis 12">
            <a:extLst>
              <a:ext uri="{FF2B5EF4-FFF2-40B4-BE49-F238E27FC236}">
                <a16:creationId xmlns:a16="http://schemas.microsoft.com/office/drawing/2014/main" id="{75AC69E0-4F80-4554-AA61-8BDB909A7B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 err="1"/>
              <a:t>Vinnur</a:t>
            </a:r>
            <a:r>
              <a:rPr lang="en-GB" sz="2400" dirty="0"/>
              <a:t> á </a:t>
            </a:r>
            <a:r>
              <a:rPr lang="en-GB" sz="2400" dirty="0" err="1"/>
              <a:t>öðru</a:t>
            </a:r>
            <a:r>
              <a:rPr lang="en-GB" sz="2400" dirty="0"/>
              <a:t> </a:t>
            </a:r>
            <a:r>
              <a:rPr lang="en-GB" sz="2400" dirty="0" err="1"/>
              <a:t>tíðnirófi</a:t>
            </a:r>
            <a:endParaRPr lang="en-GB" sz="2400" dirty="0"/>
          </a:p>
          <a:p>
            <a:r>
              <a:rPr lang="en-GB" sz="2400" dirty="0" err="1"/>
              <a:t>Getur</a:t>
            </a:r>
            <a:r>
              <a:rPr lang="en-GB" sz="2400" dirty="0"/>
              <a:t> </a:t>
            </a:r>
            <a:r>
              <a:rPr lang="en-GB" sz="2400" dirty="0" err="1"/>
              <a:t>mælt</a:t>
            </a:r>
            <a:r>
              <a:rPr lang="en-GB" sz="2400" dirty="0"/>
              <a:t> </a:t>
            </a:r>
            <a:r>
              <a:rPr lang="en-GB" sz="2400" dirty="0" err="1"/>
              <a:t>undir</a:t>
            </a:r>
            <a:r>
              <a:rPr lang="en-GB" sz="2400" dirty="0"/>
              <a:t> </a:t>
            </a:r>
            <a:r>
              <a:rPr lang="en-GB" sz="2400" dirty="0" err="1"/>
              <a:t>vatnsyfirborð</a:t>
            </a:r>
            <a:endParaRPr lang="en-GB" sz="2400" dirty="0"/>
          </a:p>
          <a:p>
            <a:r>
              <a:rPr lang="en-GB" sz="2400" dirty="0" err="1"/>
              <a:t>Hentugur</a:t>
            </a:r>
            <a:r>
              <a:rPr lang="en-GB" sz="2400" dirty="0"/>
              <a:t> </a:t>
            </a:r>
            <a:r>
              <a:rPr lang="en-GB" sz="2400" dirty="0" err="1"/>
              <a:t>við</a:t>
            </a:r>
            <a:r>
              <a:rPr lang="en-GB" sz="2400" dirty="0"/>
              <a:t> </a:t>
            </a:r>
            <a:r>
              <a:rPr lang="en-GB" sz="2400" dirty="0" err="1"/>
              <a:t>kortlagingu</a:t>
            </a:r>
            <a:r>
              <a:rPr lang="en-GB" sz="2400" dirty="0"/>
              <a:t> </a:t>
            </a:r>
            <a:r>
              <a:rPr lang="en-GB" sz="2400" dirty="0" err="1"/>
              <a:t>strandsvæða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grunnra</a:t>
            </a:r>
            <a:r>
              <a:rPr lang="en-GB" sz="2400" dirty="0"/>
              <a:t> </a:t>
            </a:r>
            <a:r>
              <a:rPr lang="en-GB" sz="2400" dirty="0" err="1"/>
              <a:t>vatna</a:t>
            </a:r>
            <a:endParaRPr lang="en-GB" sz="2400" dirty="0"/>
          </a:p>
          <a:p>
            <a:r>
              <a:rPr lang="en-GB" sz="2400" dirty="0" err="1"/>
              <a:t>Drægin</a:t>
            </a:r>
            <a:r>
              <a:rPr lang="en-GB" sz="2400" dirty="0"/>
              <a:t> </a:t>
            </a:r>
            <a:r>
              <a:rPr lang="en-GB" sz="2400" dirty="0" err="1"/>
              <a:t>undir</a:t>
            </a:r>
            <a:r>
              <a:rPr lang="en-GB" sz="2400" dirty="0"/>
              <a:t> </a:t>
            </a:r>
            <a:r>
              <a:rPr lang="en-GB" sz="2400" dirty="0" err="1"/>
              <a:t>yfirborð</a:t>
            </a:r>
            <a:r>
              <a:rPr lang="en-GB" sz="2400" dirty="0"/>
              <a:t> </a:t>
            </a:r>
            <a:r>
              <a:rPr lang="en-GB" sz="2400" dirty="0" err="1"/>
              <a:t>fer</a:t>
            </a:r>
            <a:r>
              <a:rPr lang="en-GB" sz="2400" dirty="0"/>
              <a:t> </a:t>
            </a:r>
            <a:r>
              <a:rPr lang="en-GB" sz="2400" dirty="0" err="1"/>
              <a:t>eftir</a:t>
            </a:r>
            <a:r>
              <a:rPr lang="en-GB" sz="2400" dirty="0"/>
              <a:t> </a:t>
            </a:r>
            <a:r>
              <a:rPr lang="en-GB" sz="2400" dirty="0" err="1"/>
              <a:t>tærleika</a:t>
            </a:r>
            <a:endParaRPr lang="en-GB" sz="2400" dirty="0"/>
          </a:p>
          <a:p>
            <a:endParaRPr lang="en-GB" dirty="0"/>
          </a:p>
          <a:p>
            <a:endParaRPr lang="is-IS" dirty="0"/>
          </a:p>
        </p:txBody>
      </p:sp>
      <p:pic>
        <p:nvPicPr>
          <p:cNvPr id="17" name="Staðgengill efnis 16">
            <a:extLst>
              <a:ext uri="{FF2B5EF4-FFF2-40B4-BE49-F238E27FC236}">
                <a16:creationId xmlns:a16="http://schemas.microsoft.com/office/drawing/2014/main" id="{B989E614-4322-4B9E-913C-15F0EF5B2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302" t="19793" r="29676" b="10471"/>
          <a:stretch/>
        </p:blipFill>
        <p:spPr>
          <a:xfrm>
            <a:off x="4647598" y="1642105"/>
            <a:ext cx="3581893" cy="3343511"/>
          </a:xfrm>
          <a:prstGeom prst="rect">
            <a:avLst/>
          </a:prstGeo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8502053-8B01-4B43-BBF4-D05F5646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E6E8244-AA8C-4FD7-958B-89C375DA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12C67BC-3F69-4729-A049-F55FE013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269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4B856EA-812A-4596-8AB1-2A701F68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Gagnavandamál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C2AD9796-3E0D-4F15-B857-35108CC2F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Upplausn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LIDAR </a:t>
            </a:r>
            <a:r>
              <a:rPr lang="en-GB" dirty="0" err="1"/>
              <a:t>gögnum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stundum</a:t>
            </a:r>
            <a:r>
              <a:rPr lang="en-GB" dirty="0"/>
              <a:t> </a:t>
            </a:r>
            <a:r>
              <a:rPr lang="en-GB" dirty="0" err="1"/>
              <a:t>svo</a:t>
            </a:r>
            <a:r>
              <a:rPr lang="en-GB" dirty="0"/>
              <a:t> </a:t>
            </a:r>
            <a:r>
              <a:rPr lang="en-GB" dirty="0" err="1"/>
              <a:t>mikil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erfitt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reynst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vinna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gögnin</a:t>
            </a:r>
            <a:endParaRPr lang="en-GB" dirty="0"/>
          </a:p>
          <a:p>
            <a:r>
              <a:rPr lang="en-GB" dirty="0" err="1"/>
              <a:t>Stundum</a:t>
            </a:r>
            <a:r>
              <a:rPr lang="en-GB" dirty="0"/>
              <a:t> </a:t>
            </a:r>
            <a:r>
              <a:rPr lang="en-GB" dirty="0" err="1"/>
              <a:t>nauðsynleg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einfalda</a:t>
            </a:r>
            <a:r>
              <a:rPr lang="en-GB" dirty="0"/>
              <a:t> </a:t>
            </a:r>
            <a:r>
              <a:rPr lang="en-GB" dirty="0" err="1"/>
              <a:t>þau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2B51CC1-4F39-4B83-A8BE-C35714DD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BF3E982-060C-4C9B-B2D4-DE20858C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881E592-2A83-4587-A5D3-A81D9325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8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2022323-3466-4D9A-840F-A5D832D7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Fjarkönnun</a:t>
            </a:r>
            <a:r>
              <a:rPr lang="is-IS" dirty="0"/>
              <a:t>/Landmælingar með </a:t>
            </a:r>
            <a:r>
              <a:rPr lang="is-IS" dirty="0" err="1"/>
              <a:t>Drónum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CD62862-009F-4D25-B52D-CC5B19F3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Hægt er að nota </a:t>
            </a:r>
            <a:r>
              <a:rPr lang="is-IS" dirty="0" err="1"/>
              <a:t>dróna</a:t>
            </a:r>
            <a:r>
              <a:rPr lang="is-IS" dirty="0"/>
              <a:t> við töku á loftmyndum og LIDAR skönnum</a:t>
            </a:r>
          </a:p>
          <a:p>
            <a:r>
              <a:rPr lang="is-IS" dirty="0"/>
              <a:t>Byggir á sömu grunn atriðum en á minni skala</a:t>
            </a:r>
          </a:p>
          <a:p>
            <a:r>
              <a:rPr lang="is-IS" dirty="0"/>
              <a:t>Hægt að fljúga mjög lágt og því þarf ekki jafn stóra nema í þá</a:t>
            </a:r>
          </a:p>
          <a:p>
            <a:r>
              <a:rPr lang="is-IS" dirty="0"/>
              <a:t>Hægt að gera mjög nákvæm líkön af litlum svæðum</a:t>
            </a:r>
          </a:p>
          <a:p>
            <a:r>
              <a:rPr lang="is-IS" dirty="0"/>
              <a:t>Nýtist mjög vel við skipulag, hönnun og eftirlit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6688FF0-80F9-4EE5-A4BF-14308255A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2F0CD67-284A-4E9D-A70F-D97E780B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C5BB292-1CB7-49E4-B699-3A7FC595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61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is-IS" err="1"/>
              <a:t>öguleikar</a:t>
            </a:r>
            <a:r>
              <a:rPr lang="is-IS"/>
              <a:t> með </a:t>
            </a:r>
            <a:r>
              <a:rPr lang="is-IS" err="1"/>
              <a:t>drónamælingum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55" y="1268760"/>
            <a:ext cx="8229600" cy="4525963"/>
          </a:xfrm>
        </p:spPr>
        <p:txBody>
          <a:bodyPr/>
          <a:lstStyle/>
          <a:p>
            <a:r>
              <a:rPr lang="is-IS"/>
              <a:t>Mikil upplausn </a:t>
            </a:r>
            <a:r>
              <a:rPr lang="is-IS" err="1"/>
              <a:t>drónagagna</a:t>
            </a:r>
            <a:r>
              <a:rPr lang="is-IS"/>
              <a:t> (1-3cm) og </a:t>
            </a:r>
            <a:r>
              <a:rPr lang="is-IS" dirty="0" err="1"/>
              <a:t>mögululeg</a:t>
            </a:r>
            <a:r>
              <a:rPr lang="is-IS"/>
              <a:t> nákvæmni (2-10cm) gerir </a:t>
            </a:r>
            <a:r>
              <a:rPr lang="is-IS" err="1"/>
              <a:t>drónamælingu</a:t>
            </a:r>
            <a:r>
              <a:rPr lang="is-IS"/>
              <a:t> vænlegan kost samanborið við hefðbundnar landmælinga aðferðir </a:t>
            </a:r>
          </a:p>
          <a:p>
            <a:r>
              <a:rPr lang="is-IS"/>
              <a:t>Mun fljótlegra í mörgum tilfellum</a:t>
            </a:r>
          </a:p>
          <a:p>
            <a:r>
              <a:rPr lang="is-IS"/>
              <a:t>Mun ýtarlegri upplýsingar og meiri upplausn</a:t>
            </a:r>
          </a:p>
          <a:p>
            <a:r>
              <a:rPr lang="is-IS"/>
              <a:t>Skemmtilegir framsetningarmögluleikar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BF2BADD-5820-44F4-BD1C-F1B0CA83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Myndgögn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53574C81-82DB-4D4B-A8D5-4F29BA19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851"/>
            <a:ext cx="8229600" cy="4747453"/>
          </a:xfrm>
        </p:spPr>
        <p:txBody>
          <a:bodyPr/>
          <a:lstStyle/>
          <a:p>
            <a:r>
              <a:rPr lang="is-IS" dirty="0"/>
              <a:t>Til þess að nota myndgögn sem fengin eru með </a:t>
            </a:r>
            <a:r>
              <a:rPr lang="is-IS" dirty="0" err="1"/>
              <a:t>fjarkönnun</a:t>
            </a:r>
            <a:r>
              <a:rPr lang="is-IS" dirty="0"/>
              <a:t> þarf í flestum tilfellum að  leiðrétta þau</a:t>
            </a:r>
          </a:p>
          <a:p>
            <a:r>
              <a:rPr lang="is-IS" dirty="0"/>
              <a:t>Leiðrétta þarf fyrir staðsetningu, vegna áhrifa landslags, </a:t>
            </a:r>
            <a:r>
              <a:rPr lang="is-IS" dirty="0" err="1"/>
              <a:t>bjögunar</a:t>
            </a:r>
            <a:r>
              <a:rPr lang="is-IS" dirty="0"/>
              <a:t> í linsu/nema og krappa jarðar</a:t>
            </a:r>
          </a:p>
          <a:p>
            <a:r>
              <a:rPr lang="is-IS" dirty="0"/>
              <a:t>Þetta ferli kallast að rétta upp myndirnar</a:t>
            </a:r>
          </a:p>
          <a:p>
            <a:r>
              <a:rPr lang="is-IS" dirty="0"/>
              <a:t>Eftir </a:t>
            </a:r>
            <a:r>
              <a:rPr lang="is-IS" dirty="0" err="1"/>
              <a:t>uppréttingu</a:t>
            </a:r>
            <a:r>
              <a:rPr lang="is-IS" dirty="0"/>
              <a:t> erum við kominn með myndkort í tvívíðu plani 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1A61E4A-0EB1-42F6-896B-9C7DFF43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421A5C8-486F-49F3-A4E0-CF147FF93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30BDA42-84CB-4436-AE56-C3EFC2A1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0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1132C62-1D46-4A6E-9D7D-DB5D24CF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is-IS" err="1"/>
              <a:t>öguleikar</a:t>
            </a:r>
            <a:r>
              <a:rPr lang="is-IS"/>
              <a:t> með </a:t>
            </a:r>
            <a:r>
              <a:rPr lang="is-IS" err="1"/>
              <a:t>drónamælingum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8527652-C847-425A-BD91-3CAACCA20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Með nákvæmum </a:t>
            </a:r>
            <a:r>
              <a:rPr lang="is-IS" err="1"/>
              <a:t>orthomyndum</a:t>
            </a:r>
            <a:r>
              <a:rPr lang="is-IS"/>
              <a:t> í mjög hárri upplausn er hægt að staðsetja </a:t>
            </a:r>
            <a:r>
              <a:rPr lang="is-IS" dirty="0"/>
              <a:t>ýmsa </a:t>
            </a:r>
            <a:r>
              <a:rPr lang="is-IS"/>
              <a:t>hluti sem áður þurfti að mæla inn með GNSS eða alstöð.</a:t>
            </a:r>
          </a:p>
          <a:p>
            <a:r>
              <a:rPr lang="is-IS"/>
              <a:t>Með nákvæmum hæðarlíkönum er m.a. hægt að framkvæma </a:t>
            </a:r>
            <a:r>
              <a:rPr lang="is-IS" dirty="0"/>
              <a:t>magntöku</a:t>
            </a:r>
            <a:r>
              <a:rPr lang="is-IS"/>
              <a:t> með mun meiri nákvæmni saman borið við </a:t>
            </a:r>
            <a:r>
              <a:rPr lang="is-IS" err="1"/>
              <a:t>hefðbundar</a:t>
            </a:r>
            <a:r>
              <a:rPr lang="is-IS"/>
              <a:t> RTK mælingar</a:t>
            </a:r>
          </a:p>
          <a:p>
            <a:r>
              <a:rPr lang="is-IS"/>
              <a:t>Þéttar hæðarlínur (10-25 cm)</a:t>
            </a:r>
          </a:p>
          <a:p>
            <a:r>
              <a:rPr lang="is-IS"/>
              <a:t>Möguleiki á nákvæmum þrívíddarlíkönum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F2CDD1D-E58D-4CAE-B598-0604D0CC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1CDBB89-1AD3-4B05-9188-48083BEE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85ECA80-29EB-47DC-80E3-DB7AA39C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1030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6FC022B-9F6E-47F0-8EBE-AD9F84E8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is-IS" err="1"/>
              <a:t>öguleikar</a:t>
            </a:r>
            <a:r>
              <a:rPr lang="is-IS"/>
              <a:t> með </a:t>
            </a:r>
            <a:r>
              <a:rPr lang="is-IS" err="1"/>
              <a:t>drónamælingum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1445E1E8-21AF-49FC-90F0-622A2C314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Mjög nákvæm kortlagning fyrir </a:t>
            </a:r>
            <a:r>
              <a:rPr lang="is-IS" dirty="0"/>
              <a:t>skipulagningu, hönnun</a:t>
            </a:r>
            <a:r>
              <a:rPr lang="is-IS"/>
              <a:t> og kynningu framkvæmda</a:t>
            </a:r>
          </a:p>
          <a:p>
            <a:r>
              <a:rPr lang="is-IS"/>
              <a:t>Hægt að nota við náttúruvöktun og verkeftirlit með endurteknum mælingum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A7EF8C57-0E8C-4007-9724-0B49DC81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990AEFD-9A33-41D7-9D31-9D409409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E05FB1A-7F51-41A9-8067-90CE278A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02162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F0A7B8D-2C5B-445E-34C8-6BA634B5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Helstu afurðir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CA7A69F-838F-15CC-7F70-544503F5C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Punktský (oftast lituð)</a:t>
            </a:r>
          </a:p>
          <a:p>
            <a:r>
              <a:rPr lang="is-IS"/>
              <a:t>DSM</a:t>
            </a:r>
          </a:p>
          <a:p>
            <a:r>
              <a:rPr lang="is-IS"/>
              <a:t>Mesh og 3D líkön</a:t>
            </a:r>
          </a:p>
          <a:p>
            <a:r>
              <a:rPr lang="is-IS" err="1"/>
              <a:t>Orthomyndir</a:t>
            </a:r>
            <a:r>
              <a:rPr lang="is-IS"/>
              <a:t>/kort</a:t>
            </a:r>
          </a:p>
          <a:p>
            <a:r>
              <a:rPr lang="is-IS"/>
              <a:t>Myndflokkun (</a:t>
            </a:r>
            <a:r>
              <a:rPr lang="is-IS" err="1"/>
              <a:t>Classification</a:t>
            </a:r>
            <a:r>
              <a:rPr lang="is-IS"/>
              <a:t>)</a:t>
            </a:r>
          </a:p>
          <a:p>
            <a:r>
              <a:rPr lang="is-IS"/>
              <a:t>DTM</a:t>
            </a:r>
          </a:p>
          <a:p>
            <a:r>
              <a:rPr lang="is-IS"/>
              <a:t>Hæðarlínur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9BFBF1B-AC65-955E-F0F8-43B79790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CC43017-35E1-BA8B-C3A3-004A6EC9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A8F29B1-4724-785E-E149-EF2A8664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83281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8511157-3D31-47B8-AA09-B4B2AC52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/>
              <a:t>Structure</a:t>
            </a:r>
            <a:r>
              <a:rPr lang="is-IS"/>
              <a:t> from </a:t>
            </a:r>
            <a:r>
              <a:rPr lang="is-IS" err="1"/>
              <a:t>motion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7FA13EF-4932-4922-8DF4-4AB801408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Aðferðafræðin sem beitt er við úrvinnslu á myndgögnum úr </a:t>
            </a:r>
            <a:r>
              <a:rPr lang="is-IS" err="1"/>
              <a:t>drónum</a:t>
            </a:r>
            <a:r>
              <a:rPr lang="is-IS"/>
              <a:t> kallast </a:t>
            </a:r>
            <a:r>
              <a:rPr lang="is-IS" err="1"/>
              <a:t>Structure</a:t>
            </a:r>
            <a:r>
              <a:rPr lang="is-IS"/>
              <a:t> from </a:t>
            </a:r>
            <a:r>
              <a:rPr lang="is-IS" err="1"/>
              <a:t>motion</a:t>
            </a:r>
            <a:r>
              <a:rPr lang="is-IS"/>
              <a:t>. Byggir á eftirfarandi skerfum</a:t>
            </a:r>
          </a:p>
          <a:p>
            <a:pPr marL="514350" indent="-514350">
              <a:buFont typeface="+mj-lt"/>
              <a:buAutoNum type="arabicPeriod"/>
            </a:pPr>
            <a:r>
              <a:rPr lang="is-IS" sz="2800"/>
              <a:t>Finnur örugga sameiginlega punkta í 2 eða fleiri myndum (</a:t>
            </a:r>
            <a:r>
              <a:rPr lang="is-IS" sz="2800" err="1"/>
              <a:t>sparse</a:t>
            </a:r>
            <a:r>
              <a:rPr lang="is-IS" sz="2800"/>
              <a:t> </a:t>
            </a:r>
            <a:r>
              <a:rPr lang="is-IS" sz="2800" err="1"/>
              <a:t>cloud</a:t>
            </a:r>
            <a:r>
              <a:rPr lang="is-IS" sz="280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s-IS" sz="2800"/>
              <a:t>Notar þessa sameiginlegu punkta til þess að reikna óþekkta parametra eins og staðsetningu myndavélar, vegalengd og hæðarmun milli punktanna og ýmsa aðra með </a:t>
            </a:r>
            <a:r>
              <a:rPr lang="is-IS" sz="2800" err="1"/>
              <a:t>bundle</a:t>
            </a:r>
            <a:r>
              <a:rPr lang="is-IS" sz="2800"/>
              <a:t> </a:t>
            </a:r>
            <a:r>
              <a:rPr lang="is-IS" sz="2800" err="1"/>
              <a:t>adjustment</a:t>
            </a:r>
            <a:endParaRPr lang="is-IS" sz="280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8A20C63-9E80-4D2F-B65C-9C65B6C7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10C942F-88F2-43FE-98CC-7A8EFAC8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C60A82E-BA29-40B0-AD8B-E569586A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179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782D59D-22AA-0AB4-6F48-998C2D07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/>
              <a:t>Structure</a:t>
            </a:r>
            <a:r>
              <a:rPr lang="is-IS"/>
              <a:t> from </a:t>
            </a:r>
            <a:r>
              <a:rPr lang="is-IS" err="1"/>
              <a:t>motion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DDAB13A-5862-E614-054B-57FD6344B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is-IS"/>
              <a:t>Notum upplýsingarnar úr </a:t>
            </a:r>
            <a:r>
              <a:rPr lang="is-IS" err="1"/>
              <a:t>bundle</a:t>
            </a:r>
            <a:r>
              <a:rPr lang="is-IS"/>
              <a:t> </a:t>
            </a:r>
            <a:r>
              <a:rPr lang="is-IS" err="1"/>
              <a:t>adjustment</a:t>
            </a:r>
            <a:r>
              <a:rPr lang="is-IS"/>
              <a:t> </a:t>
            </a:r>
            <a:r>
              <a:rPr lang="is-IS" err="1"/>
              <a:t>Ground</a:t>
            </a:r>
            <a:r>
              <a:rPr lang="is-IS"/>
              <a:t> Control til þess að reikna út staðsetningu á öllum öðrum punktum í myndinni (</a:t>
            </a:r>
            <a:r>
              <a:rPr lang="is-IS" err="1"/>
              <a:t>Multi</a:t>
            </a:r>
            <a:r>
              <a:rPr lang="is-IS"/>
              <a:t> </a:t>
            </a:r>
            <a:r>
              <a:rPr lang="is-IS" err="1"/>
              <a:t>view</a:t>
            </a:r>
            <a:r>
              <a:rPr lang="is-IS"/>
              <a:t> </a:t>
            </a:r>
            <a:r>
              <a:rPr lang="is-IS" err="1"/>
              <a:t>stereo</a:t>
            </a:r>
            <a:r>
              <a:rPr lang="is-IS"/>
              <a:t> </a:t>
            </a:r>
            <a:r>
              <a:rPr lang="is-IS" err="1"/>
              <a:t>matching</a:t>
            </a:r>
            <a:r>
              <a:rPr lang="is-IS"/>
              <a:t>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is-IS"/>
              <a:t>Staðsetjum punktskýið í </a:t>
            </a:r>
            <a:r>
              <a:rPr lang="is-IS" err="1"/>
              <a:t>geografísku</a:t>
            </a:r>
            <a:r>
              <a:rPr lang="is-IS"/>
              <a:t> hnitakerfi</a:t>
            </a:r>
          </a:p>
          <a:p>
            <a:pPr marL="914400" lvl="1" indent="-514350">
              <a:buFont typeface="+mj-lt"/>
              <a:buAutoNum type="arabicPeriod"/>
            </a:pPr>
            <a:r>
              <a:rPr lang="is-IS"/>
              <a:t>Með beinum hætti. Staðsetning á myndmiðju og upplýsingar um myndarvél þekktar</a:t>
            </a:r>
          </a:p>
          <a:p>
            <a:pPr marL="914400" lvl="1" indent="-514350">
              <a:buFont typeface="+mj-lt"/>
              <a:buAutoNum type="arabicPeriod"/>
            </a:pPr>
            <a:r>
              <a:rPr lang="is-IS"/>
              <a:t>Með því að nota innmælda </a:t>
            </a:r>
            <a:r>
              <a:rPr lang="is-IS" err="1"/>
              <a:t>kontrólpunkta</a:t>
            </a: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E09A332-38EC-275B-D579-FB29B718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02D501D-3D27-2000-1EAA-FE37BE65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C0E2F51-D922-62F5-D985-BAEB8AD7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5599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ðgengill efnis 7" descr="Mynd sem inniheldur utandyra, n�tt�ra&#10;&#10;Lýsing sjálfkrafa búin til">
            <a:extLst>
              <a:ext uri="{FF2B5EF4-FFF2-40B4-BE49-F238E27FC236}">
                <a16:creationId xmlns:a16="http://schemas.microsoft.com/office/drawing/2014/main" id="{28A86E26-7825-ACA7-57FF-0E0A538AD4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1793" b="-2"/>
          <a:stretch/>
        </p:blipFill>
        <p:spPr>
          <a:xfrm>
            <a:off x="304800" y="1676400"/>
            <a:ext cx="8382000" cy="4724400"/>
          </a:xfrm>
          <a:noFill/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5C12C9EB-0DF3-878D-5B52-4B94DF58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6858000" cy="990600"/>
          </a:xfrm>
        </p:spPr>
        <p:txBody>
          <a:bodyPr wrap="square" anchor="ctr">
            <a:normAutofit/>
          </a:bodyPr>
          <a:lstStyle/>
          <a:p>
            <a:r>
              <a:rPr lang="is-IS"/>
              <a:t>Punktský (</a:t>
            </a:r>
            <a:r>
              <a:rPr lang="is-IS" err="1"/>
              <a:t>Sparse</a:t>
            </a:r>
            <a:r>
              <a:rPr lang="is-IS"/>
              <a:t>)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0A303DB-ADD1-38A3-046C-54BBB3900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45</a:t>
            </a:fld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B805BF8-99C4-9511-E874-9C9B003F0F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49EFE6E-94F0-0AD2-8B0F-94AADF9837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</p:spTree>
    <p:extLst>
      <p:ext uri="{BB962C8B-B14F-4D97-AF65-F5344CB8AC3E}">
        <p14:creationId xmlns:p14="http://schemas.microsoft.com/office/powerpoint/2010/main" val="649409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AE81DBC-6A29-0B59-DCD7-07276655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Punktský (Þétt)</a:t>
            </a:r>
          </a:p>
        </p:txBody>
      </p:sp>
      <p:pic>
        <p:nvPicPr>
          <p:cNvPr id="8" name="Staðgengill efnis 7" descr="Mynd sem inniheldur texti&#10;&#10;Lýsing sjálfkrafa búin til">
            <a:extLst>
              <a:ext uri="{FF2B5EF4-FFF2-40B4-BE49-F238E27FC236}">
                <a16:creationId xmlns:a16="http://schemas.microsoft.com/office/drawing/2014/main" id="{31F7989B-34EB-C9F4-A584-ED7C58A22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" y="1600200"/>
            <a:ext cx="7936223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0C31CE3-BE25-0B25-1287-33DB1B9C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ACE96A3-3B04-9292-7EEE-D18CD57D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0567C4E-8C51-918B-D227-CAD90B14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53177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535988A-C432-5B81-A488-75EDA70AA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Mesh</a:t>
            </a:r>
          </a:p>
        </p:txBody>
      </p:sp>
      <p:pic>
        <p:nvPicPr>
          <p:cNvPr id="8" name="Staðgengill efnis 7">
            <a:extLst>
              <a:ext uri="{FF2B5EF4-FFF2-40B4-BE49-F238E27FC236}">
                <a16:creationId xmlns:a16="http://schemas.microsoft.com/office/drawing/2014/main" id="{7A5B0B57-FB50-22F5-ACC6-6840D7E54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" y="1600200"/>
            <a:ext cx="7936223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A36A64F-1837-212F-6235-26BA2FED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930FBB1-3A8A-2F0A-EB44-0D7D39CF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85FA45A-88A2-E21A-A3F7-98CCC7BB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4826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ðgengill efnis 7" descr="Mynd sem inniheldur utandyra, skip, flutningur, b�tur&#10;&#10;Lýsing sjálfkrafa búin til">
            <a:extLst>
              <a:ext uri="{FF2B5EF4-FFF2-40B4-BE49-F238E27FC236}">
                <a16:creationId xmlns:a16="http://schemas.microsoft.com/office/drawing/2014/main" id="{8453D074-1B93-F1AC-0256-1FC94759C1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1589" y="1676400"/>
            <a:ext cx="8288421" cy="4724400"/>
          </a:xfrm>
          <a:noFill/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EB7B5504-6A03-B135-26EA-5BF7D7C9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6858000" cy="990600"/>
          </a:xfrm>
        </p:spPr>
        <p:txBody>
          <a:bodyPr wrap="square" anchor="ctr">
            <a:normAutofit/>
          </a:bodyPr>
          <a:lstStyle/>
          <a:p>
            <a:r>
              <a:rPr lang="is-IS"/>
              <a:t>3D líkan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E5E9050-CE8B-B5AD-BA38-CD9573D05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48</a:t>
            </a:fld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859B15A-9998-F49F-A65B-FE85A1AA4F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8B8BA6C-9FB9-3A8A-649E-90C7CC877A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</p:spTree>
    <p:extLst>
      <p:ext uri="{BB962C8B-B14F-4D97-AF65-F5344CB8AC3E}">
        <p14:creationId xmlns:p14="http://schemas.microsoft.com/office/powerpoint/2010/main" val="3117225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1A54551-99FD-94D5-A2F3-B87B69C2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DSM</a:t>
            </a:r>
          </a:p>
        </p:txBody>
      </p:sp>
      <p:pic>
        <p:nvPicPr>
          <p:cNvPr id="8" name="Staðgengill efnis 7">
            <a:extLst>
              <a:ext uri="{FF2B5EF4-FFF2-40B4-BE49-F238E27FC236}">
                <a16:creationId xmlns:a16="http://schemas.microsoft.com/office/drawing/2014/main" id="{61F0BB1F-E815-CACC-3134-763E7AEAD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" y="1600200"/>
            <a:ext cx="7936223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72382CC-314A-4CB6-6939-40F5E382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C5D44C5-D517-5A01-FA16-223D6EEB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E8B7E9F-8787-5AE7-5329-3605865A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49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7284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LOFTMYNDIR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400" dirty="0"/>
              <a:t>Myndir teknar úr flugvélum (úr lofti)</a:t>
            </a:r>
          </a:p>
          <a:p>
            <a:r>
              <a:rPr lang="is-IS" sz="2400" dirty="0"/>
              <a:t>Á síðustu árum hafa </a:t>
            </a:r>
            <a:r>
              <a:rPr lang="is-IS" sz="2400" dirty="0" err="1"/>
              <a:t>drónar</a:t>
            </a:r>
            <a:r>
              <a:rPr lang="is-IS" sz="2400" dirty="0"/>
              <a:t> og háupplausna gervitungamyndir komið inn í meira mæli</a:t>
            </a:r>
          </a:p>
          <a:p>
            <a:r>
              <a:rPr lang="is-IS" sz="2400" dirty="0"/>
              <a:t>Loftmyndir eru venjulega teknar lóðrétt niður í myndaröðum þannig að hluti þess svæðis sem hver mynd sýnir sést á næstu mynd í röðinni</a:t>
            </a:r>
          </a:p>
          <a:p>
            <a:r>
              <a:rPr lang="is-IS" sz="2400" dirty="0"/>
              <a:t>Þetta nefnist yfirgrip og er það venjulega 60-80% í lengdarstefnu en 20-40% á hliðunum</a:t>
            </a:r>
          </a:p>
          <a:p>
            <a:r>
              <a:rPr lang="is-IS" sz="2400" dirty="0"/>
              <a:t>Yfirgripið gerir það að verkum að hægt er að skoða myndirnar í þrívídd sem er lykilatriði við tengingu landmælinga og loftmynda í kortagerð</a:t>
            </a:r>
          </a:p>
          <a:p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3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86194D8-7F8C-4E23-A43E-6F3622C5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DSM</a:t>
            </a:r>
            <a:endParaRPr lang="is-IS" dirty="0"/>
          </a:p>
        </p:txBody>
      </p:sp>
      <p:pic>
        <p:nvPicPr>
          <p:cNvPr id="8" name="Staðgengill efnis 7" descr="Mynd sem inniheldur texti, litr�kt&#10;&#10;Lýsing sjálfkrafa búin til">
            <a:extLst>
              <a:ext uri="{FF2B5EF4-FFF2-40B4-BE49-F238E27FC236}">
                <a16:creationId xmlns:a16="http://schemas.microsoft.com/office/drawing/2014/main" id="{7D03216A-9FD7-4E25-A404-17AAC634E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28" y="1600200"/>
            <a:ext cx="6211543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7749571-5485-4AE4-AB98-1ECF0C82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40E3F60-59B4-4350-BF19-5F25B0E7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4DF1D2B-5378-445B-A956-DE9E6A32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50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90292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CAF2A1B-F43E-4060-6A82-F8BC8F2E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/>
              <a:t>Orthomynd</a:t>
            </a:r>
            <a:endParaRPr lang="is-IS"/>
          </a:p>
        </p:txBody>
      </p:sp>
      <p:pic>
        <p:nvPicPr>
          <p:cNvPr id="8" name="Staðgengill efnis 7" descr="Mynd sem inniheldur b�na�ur&#10;&#10;Lýsing sjálfkrafa búin til">
            <a:extLst>
              <a:ext uri="{FF2B5EF4-FFF2-40B4-BE49-F238E27FC236}">
                <a16:creationId xmlns:a16="http://schemas.microsoft.com/office/drawing/2014/main" id="{1AE86298-DC5E-4E06-1A06-B5FBFF724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" y="1600200"/>
            <a:ext cx="7936223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3E83E29-684C-C59A-2CF4-9AF8BD26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00F497A-5E67-955C-4031-AB284A7D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DBF7923-B639-FD8F-E28A-2CD3FAEA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51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84118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4F882B4-CB9E-C4D9-6EA6-89737143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Hvernig </a:t>
            </a:r>
            <a:r>
              <a:rPr lang="is-IS" err="1"/>
              <a:t>dróna</a:t>
            </a:r>
            <a:r>
              <a:rPr lang="is-IS"/>
              <a:t> er best að nota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A4ACD862-D280-6684-F636-68CA5935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Í raun er hægt að nota SFM aðferðina á allar myndir svo lengi sem það eru sameiginlegir punktar í þeim</a:t>
            </a:r>
          </a:p>
          <a:p>
            <a:r>
              <a:rPr lang="is-IS"/>
              <a:t>En við erum mest að pæla í </a:t>
            </a:r>
            <a:r>
              <a:rPr lang="is-IS" err="1"/>
              <a:t>drónum</a:t>
            </a:r>
            <a:endParaRPr lang="is-IS"/>
          </a:p>
          <a:p>
            <a:r>
              <a:rPr lang="is-IS"/>
              <a:t>Gæðin haldast í hendur við gæði þeirra myndgagna sem við öflum</a:t>
            </a:r>
          </a:p>
          <a:p>
            <a:r>
              <a:rPr lang="is-IS"/>
              <a:t>Viljum stöðugan </a:t>
            </a:r>
            <a:r>
              <a:rPr lang="is-IS" err="1"/>
              <a:t>dróna</a:t>
            </a:r>
            <a:r>
              <a:rPr lang="is-IS"/>
              <a:t> með góðri myndavél</a:t>
            </a:r>
          </a:p>
          <a:p>
            <a:r>
              <a:rPr lang="is-IS"/>
              <a:t>Flugtími á hverri rafhlöðu hefur einnig áhrif fyrir stærri svæði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3FA24F3-E69C-DD71-A9E4-3340F76C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373567F-ABE4-12D0-F236-6DF9B876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49A55B5-03DA-B977-F128-6021E3DA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52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34922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7DA6357-0A40-4E26-88DF-7D8D7844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Algengustu</a:t>
            </a:r>
            <a:r>
              <a:rPr lang="en-US"/>
              <a:t> </a:t>
            </a:r>
            <a:r>
              <a:rPr lang="en-US" err="1"/>
              <a:t>drónar</a:t>
            </a:r>
            <a:r>
              <a:rPr lang="en-US"/>
              <a:t> á </a:t>
            </a:r>
            <a:r>
              <a:rPr lang="en-US" err="1"/>
              <a:t>markaði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henta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landmælinga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9055E3C5-B34C-411F-BFA9-22FBB06D8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DJI </a:t>
            </a:r>
            <a:r>
              <a:rPr lang="en-US" dirty="0" err="1"/>
              <a:t>eru</a:t>
            </a:r>
            <a:r>
              <a:rPr lang="en-US" dirty="0"/>
              <a:t> lang </a:t>
            </a:r>
            <a:r>
              <a:rPr lang="en-US" dirty="0" err="1"/>
              <a:t>stærstir</a:t>
            </a:r>
            <a:r>
              <a:rPr lang="en-US" dirty="0"/>
              <a:t> (</a:t>
            </a:r>
            <a:r>
              <a:rPr lang="en-US" dirty="0" err="1"/>
              <a:t>einungis</a:t>
            </a:r>
            <a:r>
              <a:rPr lang="en-US" dirty="0"/>
              <a:t> multirotor)</a:t>
            </a:r>
          </a:p>
          <a:p>
            <a:pPr lvl="1"/>
            <a:r>
              <a:rPr lang="en-US" dirty="0" err="1"/>
              <a:t>Matrice</a:t>
            </a:r>
            <a:r>
              <a:rPr lang="en-US" dirty="0"/>
              <a:t> 300 RTK</a:t>
            </a:r>
          </a:p>
          <a:p>
            <a:pPr lvl="1"/>
            <a:r>
              <a:rPr lang="en-US" dirty="0"/>
              <a:t>Phantom4, Phantom 4 RTK, Mavic 3e</a:t>
            </a:r>
          </a:p>
          <a:p>
            <a:r>
              <a:rPr lang="is-IS" dirty="0" err="1"/>
              <a:t>SenceFly</a:t>
            </a:r>
            <a:r>
              <a:rPr lang="is-IS" dirty="0"/>
              <a:t> (</a:t>
            </a:r>
            <a:r>
              <a:rPr lang="is-IS" dirty="0" err="1"/>
              <a:t>Fixed</a:t>
            </a:r>
            <a:r>
              <a:rPr lang="is-IS" dirty="0"/>
              <a:t> </a:t>
            </a:r>
            <a:r>
              <a:rPr lang="is-IS" dirty="0" err="1"/>
              <a:t>wing</a:t>
            </a:r>
            <a:r>
              <a:rPr lang="is-IS" dirty="0"/>
              <a:t>)</a:t>
            </a:r>
          </a:p>
          <a:p>
            <a:r>
              <a:rPr lang="is-IS" dirty="0" err="1"/>
              <a:t>Wingtra</a:t>
            </a:r>
            <a:r>
              <a:rPr lang="is-IS" dirty="0"/>
              <a:t> (VTOL </a:t>
            </a:r>
            <a:r>
              <a:rPr lang="is-IS" dirty="0" err="1"/>
              <a:t>Fixed</a:t>
            </a:r>
            <a:r>
              <a:rPr lang="is-IS" dirty="0"/>
              <a:t> </a:t>
            </a:r>
            <a:r>
              <a:rPr lang="is-IS" dirty="0" err="1"/>
              <a:t>wing</a:t>
            </a:r>
            <a:r>
              <a:rPr lang="is-IS" dirty="0"/>
              <a:t>) 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949A408-1863-422F-B24B-3D04026E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31F5239-9044-4C3C-9780-32E0BFD3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2C77E26-B73A-479A-925F-2743513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53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65752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ill 6">
            <a:extLst>
              <a:ext uri="{FF2B5EF4-FFF2-40B4-BE49-F238E27FC236}">
                <a16:creationId xmlns:a16="http://schemas.microsoft.com/office/drawing/2014/main" id="{48F8C64C-EEBC-4A14-B85D-FC1814A9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Tegundir</a:t>
            </a:r>
            <a:r>
              <a:rPr lang="en-GB"/>
              <a:t> </a:t>
            </a:r>
            <a:r>
              <a:rPr lang="en-GB" err="1"/>
              <a:t>dróna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landmælingar</a:t>
            </a:r>
            <a:endParaRPr lang="is-IS"/>
          </a:p>
        </p:txBody>
      </p:sp>
      <p:sp>
        <p:nvSpPr>
          <p:cNvPr id="8" name="Textastaðgengill 7">
            <a:extLst>
              <a:ext uri="{FF2B5EF4-FFF2-40B4-BE49-F238E27FC236}">
                <a16:creationId xmlns:a16="http://schemas.microsoft.com/office/drawing/2014/main" id="{BDF61F69-F37B-41C6-A3FA-4875F635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Multi rotor</a:t>
            </a:r>
            <a:endParaRPr lang="is-IS"/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D5CCB4D9-C08B-4D78-BF2C-4BC5410251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err="1"/>
              <a:t>Kostir</a:t>
            </a:r>
            <a:endParaRPr lang="en-GB"/>
          </a:p>
          <a:p>
            <a:pPr lvl="1"/>
            <a:r>
              <a:rPr lang="en-GB" err="1"/>
              <a:t>Auðveldara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stýra</a:t>
            </a:r>
            <a:endParaRPr lang="en-GB"/>
          </a:p>
          <a:p>
            <a:pPr lvl="1"/>
            <a:r>
              <a:rPr lang="en-GB" err="1"/>
              <a:t>Lægra</a:t>
            </a:r>
            <a:r>
              <a:rPr lang="en-GB"/>
              <a:t> </a:t>
            </a:r>
            <a:r>
              <a:rPr lang="en-GB" err="1"/>
              <a:t>verð</a:t>
            </a:r>
            <a:endParaRPr lang="en-GB"/>
          </a:p>
          <a:p>
            <a:pPr lvl="1"/>
            <a:r>
              <a:rPr lang="en-GB"/>
              <a:t>Geta </a:t>
            </a:r>
            <a:r>
              <a:rPr lang="en-GB" err="1"/>
              <a:t>verið</a:t>
            </a:r>
            <a:r>
              <a:rPr lang="en-GB"/>
              <a:t> </a:t>
            </a:r>
            <a:r>
              <a:rPr lang="en-GB" err="1"/>
              <a:t>minni</a:t>
            </a:r>
            <a:endParaRPr lang="en-GB"/>
          </a:p>
          <a:p>
            <a:pPr lvl="1"/>
            <a:r>
              <a:rPr lang="en-GB" err="1"/>
              <a:t>Auðveldir</a:t>
            </a:r>
            <a:r>
              <a:rPr lang="en-GB"/>
              <a:t> í </a:t>
            </a:r>
            <a:r>
              <a:rPr lang="en-GB" err="1"/>
              <a:t>notkun</a:t>
            </a:r>
            <a:endParaRPr lang="en-GB"/>
          </a:p>
          <a:p>
            <a:pPr lvl="1"/>
            <a:r>
              <a:rPr lang="en-GB" err="1"/>
              <a:t>Bera</a:t>
            </a:r>
            <a:r>
              <a:rPr lang="en-GB"/>
              <a:t> </a:t>
            </a:r>
            <a:r>
              <a:rPr lang="en-GB" err="1"/>
              <a:t>meira</a:t>
            </a:r>
            <a:endParaRPr lang="en-GB"/>
          </a:p>
          <a:p>
            <a:r>
              <a:rPr lang="en-GB" err="1"/>
              <a:t>Gallar</a:t>
            </a:r>
            <a:endParaRPr lang="en-GB"/>
          </a:p>
          <a:p>
            <a:pPr lvl="1"/>
            <a:r>
              <a:rPr lang="en-GB"/>
              <a:t>Stutt </a:t>
            </a:r>
            <a:r>
              <a:rPr lang="en-GB" err="1"/>
              <a:t>drægni</a:t>
            </a:r>
            <a:endParaRPr lang="en-GB"/>
          </a:p>
          <a:p>
            <a:pPr lvl="1"/>
            <a:r>
              <a:rPr lang="en-GB" err="1"/>
              <a:t>Minn</a:t>
            </a:r>
            <a:r>
              <a:rPr lang="en-GB"/>
              <a:t> </a:t>
            </a:r>
            <a:r>
              <a:rPr lang="en-GB" err="1"/>
              <a:t>týpur</a:t>
            </a:r>
            <a:r>
              <a:rPr lang="en-GB"/>
              <a:t> </a:t>
            </a:r>
            <a:r>
              <a:rPr lang="en-GB" err="1"/>
              <a:t>eru</a:t>
            </a:r>
            <a:r>
              <a:rPr lang="en-GB"/>
              <a:t> </a:t>
            </a:r>
            <a:r>
              <a:rPr lang="en-GB" err="1"/>
              <a:t>óstöðugar</a:t>
            </a:r>
            <a:r>
              <a:rPr lang="en-GB"/>
              <a:t>  í </a:t>
            </a:r>
            <a:r>
              <a:rPr lang="en-GB" err="1"/>
              <a:t>vindi</a:t>
            </a:r>
            <a:endParaRPr lang="is-IS"/>
          </a:p>
        </p:txBody>
      </p:sp>
      <p:sp>
        <p:nvSpPr>
          <p:cNvPr id="10" name="Textastaðgengill 9">
            <a:extLst>
              <a:ext uri="{FF2B5EF4-FFF2-40B4-BE49-F238E27FC236}">
                <a16:creationId xmlns:a16="http://schemas.microsoft.com/office/drawing/2014/main" id="{2E69E314-BDC4-42E4-A3AE-1FD51FD0D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Fixed wing</a:t>
            </a:r>
            <a:endParaRPr lang="is-IS"/>
          </a:p>
        </p:txBody>
      </p:sp>
      <p:sp>
        <p:nvSpPr>
          <p:cNvPr id="11" name="Staðgengill efnis 10">
            <a:extLst>
              <a:ext uri="{FF2B5EF4-FFF2-40B4-BE49-F238E27FC236}">
                <a16:creationId xmlns:a16="http://schemas.microsoft.com/office/drawing/2014/main" id="{D08739F1-5DED-40E1-87BB-1D21A3B756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err="1"/>
              <a:t>Kostir</a:t>
            </a:r>
            <a:endParaRPr lang="en-GB"/>
          </a:p>
          <a:p>
            <a:pPr lvl="1"/>
            <a:r>
              <a:rPr lang="en-GB" err="1"/>
              <a:t>Meiri</a:t>
            </a:r>
            <a:r>
              <a:rPr lang="en-GB"/>
              <a:t> </a:t>
            </a:r>
            <a:r>
              <a:rPr lang="en-GB" err="1"/>
              <a:t>drægni</a:t>
            </a:r>
            <a:endParaRPr lang="en-GB"/>
          </a:p>
          <a:p>
            <a:pPr lvl="1"/>
            <a:r>
              <a:rPr lang="en-GB" err="1"/>
              <a:t>Meiri</a:t>
            </a:r>
            <a:r>
              <a:rPr lang="en-GB"/>
              <a:t> </a:t>
            </a:r>
            <a:r>
              <a:rPr lang="en-GB" err="1"/>
              <a:t>stöðugleiki</a:t>
            </a:r>
            <a:endParaRPr lang="en-GB"/>
          </a:p>
          <a:p>
            <a:pPr lvl="1"/>
            <a:r>
              <a:rPr lang="en-GB" err="1"/>
              <a:t>Henta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stærri</a:t>
            </a:r>
            <a:r>
              <a:rPr lang="en-GB"/>
              <a:t> </a:t>
            </a:r>
            <a:r>
              <a:rPr lang="en-GB" err="1"/>
              <a:t>svæði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línumælingar</a:t>
            </a:r>
            <a:endParaRPr lang="en-GB"/>
          </a:p>
          <a:p>
            <a:r>
              <a:rPr lang="en-GB" err="1"/>
              <a:t>Gallar</a:t>
            </a:r>
            <a:endParaRPr lang="en-GB"/>
          </a:p>
          <a:p>
            <a:pPr lvl="1"/>
            <a:r>
              <a:rPr lang="en-GB" err="1"/>
              <a:t>Dýrari</a:t>
            </a:r>
            <a:endParaRPr lang="en-GB"/>
          </a:p>
          <a:p>
            <a:pPr lvl="1"/>
            <a:r>
              <a:rPr lang="en-GB" err="1"/>
              <a:t>Þurfa</a:t>
            </a:r>
            <a:r>
              <a:rPr lang="en-GB"/>
              <a:t> </a:t>
            </a:r>
            <a:r>
              <a:rPr lang="en-GB" err="1"/>
              <a:t>meira</a:t>
            </a:r>
            <a:r>
              <a:rPr lang="en-GB"/>
              <a:t> </a:t>
            </a:r>
            <a:r>
              <a:rPr lang="en-GB" err="1"/>
              <a:t>svæði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taka á loft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lenda</a:t>
            </a:r>
            <a:endParaRPr lang="en-GB"/>
          </a:p>
          <a:p>
            <a:pPr lvl="1"/>
            <a:r>
              <a:rPr lang="en-GB" err="1"/>
              <a:t>Henta</a:t>
            </a:r>
            <a:r>
              <a:rPr lang="en-GB"/>
              <a:t> </a:t>
            </a:r>
            <a:r>
              <a:rPr lang="en-GB" err="1"/>
              <a:t>verr</a:t>
            </a:r>
            <a:r>
              <a:rPr lang="en-GB"/>
              <a:t> á </a:t>
            </a:r>
            <a:r>
              <a:rPr lang="en-GB" err="1"/>
              <a:t>litlum</a:t>
            </a:r>
            <a:r>
              <a:rPr lang="en-GB"/>
              <a:t> </a:t>
            </a:r>
            <a:r>
              <a:rPr lang="en-GB" err="1"/>
              <a:t>svæðum</a:t>
            </a:r>
            <a:endParaRPr lang="en-GB"/>
          </a:p>
          <a:p>
            <a:pPr lvl="1"/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BA4F59F-F599-42F8-8EA4-FE24DE91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A99C264-368D-471F-9E4E-69639CC1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96B62F4F-CFE2-462F-A694-3F941C8E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6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99553CA-4E14-5FD9-102D-6836F323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/>
              <a:t>DJI Phantom 4 RTK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AB3BF87-C72C-7A39-2A14-86AFCCCB6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is-IS" dirty="0"/>
              <a:t>Handhægur </a:t>
            </a:r>
            <a:r>
              <a:rPr lang="is-IS" dirty="0" err="1"/>
              <a:t>dróni</a:t>
            </a:r>
            <a:r>
              <a:rPr lang="is-IS" dirty="0"/>
              <a:t> með möguleika á RTK</a:t>
            </a:r>
          </a:p>
          <a:p>
            <a:r>
              <a:rPr lang="is-IS" dirty="0"/>
              <a:t>Hentar mjög vel fyrir kortlagningu á minni svæðum og við líkanagerð</a:t>
            </a:r>
          </a:p>
          <a:p>
            <a:r>
              <a:rPr lang="is-IS" dirty="0"/>
              <a:t>Phantom 4 án RTK hafa einnig verið notaðir við  kortagerð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C7B96F40-5EDB-735C-782B-A30F030C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668ED46-6D99-ABD9-98F8-A665E94F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A79CBB9-4C1B-492A-DB45-F19BE444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55</a:t>
            </a:fld>
            <a:endParaRPr lang="is-IS"/>
          </a:p>
        </p:txBody>
      </p:sp>
      <p:pic>
        <p:nvPicPr>
          <p:cNvPr id="5122" name="Picture 2" descr="Phantom 4 RTK - Next Gen Mapping Solution - DJI">
            <a:extLst>
              <a:ext uri="{FF2B5EF4-FFF2-40B4-BE49-F238E27FC236}">
                <a16:creationId xmlns:a16="http://schemas.microsoft.com/office/drawing/2014/main" id="{ACCB55DB-D884-ED87-1C95-A04FB110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0069"/>
            <a:ext cx="4096275" cy="37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82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7EE7D41-697E-9BB8-0075-A65EB5CE6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err="1"/>
              <a:t>Matrice</a:t>
            </a:r>
            <a:r>
              <a:rPr lang="is-IS"/>
              <a:t> 300 RTK með </a:t>
            </a:r>
            <a:r>
              <a:rPr lang="is-IS" err="1"/>
              <a:t>Zenmuse</a:t>
            </a:r>
            <a:r>
              <a:rPr lang="is-IS"/>
              <a:t> P1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48CAF3-D983-D083-30C0-784B304F95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2704"/>
          <a:stretch/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3" name="Content Placeholder 3">
            <a:extLst>
              <a:ext uri="{FF2B5EF4-FFF2-40B4-BE49-F238E27FC236}">
                <a16:creationId xmlns:a16="http://schemas.microsoft.com/office/drawing/2014/main" id="{12E8BE95-5D3C-5E78-0A3B-1763AAFBF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dirty="0" err="1"/>
              <a:t>Stór</a:t>
            </a:r>
            <a:r>
              <a:rPr lang="en-US" dirty="0"/>
              <a:t> </a:t>
            </a:r>
            <a:r>
              <a:rPr lang="en-US" dirty="0" err="1"/>
              <a:t>öflugur</a:t>
            </a:r>
            <a:r>
              <a:rPr lang="en-US" dirty="0"/>
              <a:t> </a:t>
            </a:r>
            <a:r>
              <a:rPr lang="en-US" dirty="0" err="1"/>
              <a:t>dróni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öflugri</a:t>
            </a:r>
            <a:r>
              <a:rPr lang="en-US" dirty="0"/>
              <a:t> </a:t>
            </a:r>
            <a:r>
              <a:rPr lang="en-US" dirty="0" err="1"/>
              <a:t>myndavél</a:t>
            </a:r>
            <a:endParaRPr lang="en-US" dirty="0"/>
          </a:p>
          <a:p>
            <a:r>
              <a:rPr lang="en-US" dirty="0" err="1"/>
              <a:t>Hentar</a:t>
            </a:r>
            <a:r>
              <a:rPr lang="en-US" dirty="0"/>
              <a:t> vel fyrir </a:t>
            </a:r>
            <a:r>
              <a:rPr lang="en-US" dirty="0" err="1"/>
              <a:t>kortlagningu</a:t>
            </a:r>
            <a:r>
              <a:rPr lang="en-US" dirty="0"/>
              <a:t> á </a:t>
            </a:r>
            <a:r>
              <a:rPr lang="en-US" dirty="0" err="1"/>
              <a:t>minni</a:t>
            </a:r>
            <a:r>
              <a:rPr lang="en-US" dirty="0"/>
              <a:t> og </a:t>
            </a:r>
            <a:r>
              <a:rPr lang="en-US" dirty="0" err="1"/>
              <a:t>stærri</a:t>
            </a:r>
            <a:r>
              <a:rPr lang="en-US" dirty="0"/>
              <a:t> </a:t>
            </a:r>
            <a:r>
              <a:rPr lang="en-US" dirty="0" err="1"/>
              <a:t>svæðum</a:t>
            </a:r>
            <a:endParaRPr lang="en-US" dirty="0"/>
          </a:p>
          <a:p>
            <a:r>
              <a:rPr lang="en-US" dirty="0" err="1"/>
              <a:t>Möguleik</a:t>
            </a:r>
            <a:r>
              <a:rPr lang="en-US" dirty="0"/>
              <a:t> á terrain follow og smart oblique</a:t>
            </a:r>
          </a:p>
          <a:p>
            <a:r>
              <a:rPr lang="en-US" dirty="0" err="1"/>
              <a:t>Rafhlöður</a:t>
            </a:r>
            <a:r>
              <a:rPr lang="en-US" dirty="0"/>
              <a:t> </a:t>
            </a:r>
            <a:r>
              <a:rPr lang="en-US" dirty="0" err="1"/>
              <a:t>duga</a:t>
            </a:r>
            <a:r>
              <a:rPr lang="en-US" dirty="0"/>
              <a:t> ekki </a:t>
            </a:r>
            <a:r>
              <a:rPr lang="en-US" dirty="0" err="1"/>
              <a:t>jafn</a:t>
            </a:r>
            <a:r>
              <a:rPr lang="en-US" dirty="0"/>
              <a:t> </a:t>
            </a:r>
            <a:r>
              <a:rPr lang="en-US" dirty="0" err="1"/>
              <a:t>lengi</a:t>
            </a:r>
            <a:r>
              <a:rPr lang="en-US" dirty="0"/>
              <a:t> og </a:t>
            </a:r>
            <a:r>
              <a:rPr lang="en-US" dirty="0" err="1"/>
              <a:t>framleiðandi</a:t>
            </a:r>
            <a:r>
              <a:rPr lang="en-US" dirty="0"/>
              <a:t> </a:t>
            </a:r>
            <a:r>
              <a:rPr lang="en-US" dirty="0" err="1"/>
              <a:t>heldur</a:t>
            </a:r>
            <a:r>
              <a:rPr lang="en-US" dirty="0"/>
              <a:t> </a:t>
            </a:r>
            <a:r>
              <a:rPr lang="en-US" dirty="0" err="1"/>
              <a:t>fram</a:t>
            </a:r>
            <a:endParaRPr lang="en-U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B029231-986C-20FF-9C5E-3C836C18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FD4AA92-417D-50A2-D6E6-376469EB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8CF9923-35B2-2DAA-8066-64C41626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56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6604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08DF12B-3AF2-DA63-4A06-8BC0CDA3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err="1"/>
              <a:t>Sensefly</a:t>
            </a:r>
            <a:r>
              <a:rPr lang="is-IS" dirty="0"/>
              <a:t> </a:t>
            </a:r>
            <a:r>
              <a:rPr lang="is-IS" dirty="0" err="1"/>
              <a:t>Ebee</a:t>
            </a:r>
            <a:endParaRPr lang="is-I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2D8504B-B93F-6943-D46E-6CD57AE60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dirty="0" err="1"/>
              <a:t>Dæmigerður</a:t>
            </a:r>
            <a:r>
              <a:rPr lang="en-US" dirty="0"/>
              <a:t> fixed wing </a:t>
            </a:r>
            <a:r>
              <a:rPr lang="en-US" dirty="0" err="1"/>
              <a:t>dróni</a:t>
            </a:r>
            <a:endParaRPr lang="en-US" dirty="0"/>
          </a:p>
          <a:p>
            <a:r>
              <a:rPr lang="en-US" dirty="0" err="1"/>
              <a:t>Getur</a:t>
            </a:r>
            <a:r>
              <a:rPr lang="en-US" dirty="0"/>
              <a:t> </a:t>
            </a:r>
            <a:r>
              <a:rPr lang="en-US" dirty="0" err="1"/>
              <a:t>dekkað</a:t>
            </a:r>
            <a:r>
              <a:rPr lang="en-US" dirty="0"/>
              <a:t> </a:t>
            </a:r>
            <a:r>
              <a:rPr lang="en-US" dirty="0" err="1"/>
              <a:t>stór</a:t>
            </a:r>
            <a:r>
              <a:rPr lang="en-US" dirty="0"/>
              <a:t> </a:t>
            </a:r>
            <a:r>
              <a:rPr lang="en-US" dirty="0" err="1"/>
              <a:t>svæði</a:t>
            </a:r>
            <a:r>
              <a:rPr lang="en-US" dirty="0"/>
              <a:t> í </a:t>
            </a:r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flugi</a:t>
            </a:r>
            <a:endParaRPr lang="en-US" dirty="0"/>
          </a:p>
          <a:p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nokkuð</a:t>
            </a:r>
            <a:r>
              <a:rPr lang="en-US" dirty="0"/>
              <a:t> </a:t>
            </a:r>
            <a:r>
              <a:rPr lang="en-US" dirty="0" err="1"/>
              <a:t>stórt</a:t>
            </a:r>
            <a:r>
              <a:rPr lang="en-US" dirty="0"/>
              <a:t> </a:t>
            </a:r>
            <a:r>
              <a:rPr lang="en-US" dirty="0" err="1"/>
              <a:t>svæði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að </a:t>
            </a:r>
            <a:r>
              <a:rPr lang="en-US" dirty="0" err="1"/>
              <a:t>lenda</a:t>
            </a:r>
            <a:endParaRPr lang="en-US" dirty="0"/>
          </a:p>
          <a:p>
            <a:r>
              <a:rPr lang="en-US" dirty="0" err="1"/>
              <a:t>Vængir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að </a:t>
            </a:r>
            <a:r>
              <a:rPr lang="en-US" dirty="0" err="1"/>
              <a:t>brotna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lendingu</a:t>
            </a:r>
            <a:endParaRPr lang="en-U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5A64D88-F0A9-3F77-BA46-129B5AF5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0945583-DF63-DDA2-151E-DACF3965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A400375-531E-1172-A18A-95F4F8B2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57</a:t>
            </a:fld>
            <a:endParaRPr lang="is-IS"/>
          </a:p>
        </p:txBody>
      </p:sp>
      <p:pic>
        <p:nvPicPr>
          <p:cNvPr id="6148" name="Picture 4" descr="senseFly set to release eBee industrial UAV">
            <a:extLst>
              <a:ext uri="{FF2B5EF4-FFF2-40B4-BE49-F238E27FC236}">
                <a16:creationId xmlns:a16="http://schemas.microsoft.com/office/drawing/2014/main" id="{45DC1010-8DAD-6D51-3FFC-9F021E3039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3095"/>
            <a:ext cx="4038600" cy="226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93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5883CD8-35E4-6DA8-E5B8-BF73D6AA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err="1"/>
              <a:t>Wingtra</a:t>
            </a:r>
            <a:endParaRPr lang="is-IS"/>
          </a:p>
        </p:txBody>
      </p:sp>
      <p:sp>
        <p:nvSpPr>
          <p:cNvPr id="7175" name="Content Placeholder 2">
            <a:extLst>
              <a:ext uri="{FF2B5EF4-FFF2-40B4-BE49-F238E27FC236}">
                <a16:creationId xmlns:a16="http://schemas.microsoft.com/office/drawing/2014/main" id="{339E69BA-6DAB-4965-031F-FCD69F750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VTOL </a:t>
            </a:r>
            <a:r>
              <a:rPr lang="en-US" dirty="0" err="1"/>
              <a:t>dróni</a:t>
            </a:r>
            <a:endParaRPr lang="en-US" dirty="0"/>
          </a:p>
          <a:p>
            <a:r>
              <a:rPr lang="en-US" dirty="0" err="1"/>
              <a:t>Getur</a:t>
            </a:r>
            <a:r>
              <a:rPr lang="en-US" dirty="0"/>
              <a:t> </a:t>
            </a:r>
            <a:r>
              <a:rPr lang="en-US" dirty="0" err="1"/>
              <a:t>dekkað</a:t>
            </a:r>
            <a:r>
              <a:rPr lang="en-US" dirty="0"/>
              <a:t> </a:t>
            </a:r>
            <a:r>
              <a:rPr lang="en-US" dirty="0" err="1"/>
              <a:t>stórt</a:t>
            </a:r>
            <a:r>
              <a:rPr lang="en-US" dirty="0"/>
              <a:t> </a:t>
            </a:r>
            <a:r>
              <a:rPr lang="en-US" dirty="0" err="1"/>
              <a:t>svæði</a:t>
            </a:r>
            <a:r>
              <a:rPr lang="en-US" dirty="0"/>
              <a:t> í </a:t>
            </a:r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flugi</a:t>
            </a:r>
            <a:endParaRPr lang="en-US" dirty="0"/>
          </a:p>
          <a:p>
            <a:r>
              <a:rPr lang="en-US" dirty="0" err="1"/>
              <a:t>Góður</a:t>
            </a:r>
            <a:r>
              <a:rPr lang="en-US" dirty="0"/>
              <a:t> GNSS </a:t>
            </a:r>
            <a:r>
              <a:rPr lang="en-US" dirty="0" err="1"/>
              <a:t>búnaður</a:t>
            </a:r>
            <a:endParaRPr lang="en-US" dirty="0"/>
          </a:p>
          <a:p>
            <a:r>
              <a:rPr lang="en-US" dirty="0" err="1"/>
              <a:t>Öflug</a:t>
            </a:r>
            <a:r>
              <a:rPr lang="en-US" dirty="0"/>
              <a:t> </a:t>
            </a:r>
            <a:r>
              <a:rPr lang="en-US" dirty="0" err="1"/>
              <a:t>myndavél</a:t>
            </a:r>
            <a:endParaRPr lang="en-US" dirty="0"/>
          </a:p>
          <a:p>
            <a:r>
              <a:rPr lang="en-US" dirty="0" err="1"/>
              <a:t>Vandræði</a:t>
            </a:r>
            <a:r>
              <a:rPr lang="en-US" dirty="0"/>
              <a:t> að taka á loft í </a:t>
            </a:r>
            <a:r>
              <a:rPr lang="en-US" dirty="0" err="1"/>
              <a:t>miklum</a:t>
            </a:r>
            <a:r>
              <a:rPr lang="en-US" dirty="0"/>
              <a:t> </a:t>
            </a:r>
            <a:r>
              <a:rPr lang="en-US" dirty="0" err="1"/>
              <a:t>vindi</a:t>
            </a:r>
            <a:endParaRPr lang="en-US"/>
          </a:p>
        </p:txBody>
      </p:sp>
      <p:pic>
        <p:nvPicPr>
          <p:cNvPr id="7170" name="Picture 2" descr="WingtraOne GEN II - Wingtra Large Scale Mapping/Photogrammetry Drone -  DroneXperts">
            <a:extLst>
              <a:ext uri="{FF2B5EF4-FFF2-40B4-BE49-F238E27FC236}">
                <a16:creationId xmlns:a16="http://schemas.microsoft.com/office/drawing/2014/main" id="{25FC05AA-2F3E-55AB-249C-C84AF0106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r="16600" b="-2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6D120E66-6941-E813-436E-F3A55D7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20D485B-459B-695F-A016-5793D31C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996EAB36-17B2-EE29-213D-56E0A895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58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57432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B373E3D-24E3-49BA-A668-B342D8E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Aðrir</a:t>
            </a:r>
            <a:r>
              <a:rPr lang="en-US"/>
              <a:t> </a:t>
            </a:r>
            <a:r>
              <a:rPr lang="en-US" err="1"/>
              <a:t>nemar</a:t>
            </a:r>
            <a:r>
              <a:rPr lang="en-US"/>
              <a:t> í </a:t>
            </a:r>
            <a:r>
              <a:rPr lang="en-US" err="1"/>
              <a:t>drónum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F12AA59-DB08-48E3-BA3B-F91C2F09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LIDAR</a:t>
            </a:r>
          </a:p>
          <a:p>
            <a:r>
              <a:rPr lang="en-US" err="1"/>
              <a:t>Hitamyndavélar</a:t>
            </a:r>
            <a:endParaRPr lang="en-US"/>
          </a:p>
          <a:p>
            <a:r>
              <a:rPr lang="en-US"/>
              <a:t>Multispectral nemar</a:t>
            </a: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3A45818-AB86-4C52-A5CB-75D16257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AFFB859-3C48-4E38-86B4-1ABD5756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59AB303-CC48-44C8-B076-0DB05DDD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59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9016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LOFTMYNDIR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0006C2-0A56-47D2-8B7D-20A8C059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0788"/>
            <a:ext cx="2581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C3F9380-E336-4F79-A2C5-49C06D0B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507412"/>
            <a:ext cx="5224593" cy="26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93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6597803-A72F-BA85-007D-F2ED4D10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LIDAR úr </a:t>
            </a:r>
            <a:r>
              <a:rPr lang="is-IS" err="1"/>
              <a:t>dróna</a:t>
            </a: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270A67F-3061-E775-E6F6-C2BF7A61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D6B33E0-C2A6-8D9D-4EF5-0857A8E9F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782B3F9-DD85-799D-9A7C-0AF9A45C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60</a:t>
            </a:fld>
            <a:endParaRPr lang="is-IS"/>
          </a:p>
        </p:txBody>
      </p:sp>
      <p:sp>
        <p:nvSpPr>
          <p:cNvPr id="7" name="Staðgengill efnis 6">
            <a:extLst>
              <a:ext uri="{FF2B5EF4-FFF2-40B4-BE49-F238E27FC236}">
                <a16:creationId xmlns:a16="http://schemas.microsoft.com/office/drawing/2014/main" id="{EF6D5301-8213-1A06-BC46-0BA522A7B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9C9F4E9-D336-A4FA-AA96-88A945A3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79575"/>
            <a:ext cx="6886575" cy="466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441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3E38E73-D3CE-B85A-EED7-F9F68CEA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Hitamyndir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B06F92D-E5A8-07EA-B397-8EA42061F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2ACEB51-4A12-861B-180B-91857B02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FBD4C65-0C74-D773-7D41-07D14E6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7ACB062-E721-E998-4D2C-6A06D3CE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61</a:t>
            </a:fld>
            <a:endParaRPr lang="is-IS"/>
          </a:p>
        </p:txBody>
      </p:sp>
      <p:pic>
        <p:nvPicPr>
          <p:cNvPr id="9218" name="Picture 2" descr="Zenmuse H20 Inferred Camera M300 RTK DJI">
            <a:extLst>
              <a:ext uri="{FF2B5EF4-FFF2-40B4-BE49-F238E27FC236}">
                <a16:creationId xmlns:a16="http://schemas.microsoft.com/office/drawing/2014/main" id="{9B5FCA2B-E19D-64EB-3662-75A088DB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1506538"/>
            <a:ext cx="8212667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96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8D24987-A25F-3433-A1AE-18D27A0D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 err="1"/>
              <a:t>Multispectral</a:t>
            </a:r>
            <a:endParaRPr lang="is-IS"/>
          </a:p>
        </p:txBody>
      </p:sp>
      <p:pic>
        <p:nvPicPr>
          <p:cNvPr id="11" name="Mynd 10">
            <a:extLst>
              <a:ext uri="{FF2B5EF4-FFF2-40B4-BE49-F238E27FC236}">
                <a16:creationId xmlns:a16="http://schemas.microsoft.com/office/drawing/2014/main" id="{31CC65CB-99DE-6382-C580-46BAD57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" r="1" b="1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39406DF-5D2F-59E8-174D-374B4CE8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B7464D8-BD92-E394-846F-E37507B8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E9CEF7D-F18B-DD0C-2159-65A54B28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62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9055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5BC997B-5571-401D-9260-68AFC0D2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Skipulagning</a:t>
            </a:r>
            <a:r>
              <a:rPr lang="en-US"/>
              <a:t> </a:t>
            </a:r>
            <a:r>
              <a:rPr lang="en-US" err="1"/>
              <a:t>drónamælinga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E0B8A74-2E13-4668-9749-8F3675767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Hvert er verkefnið?</a:t>
            </a:r>
          </a:p>
          <a:p>
            <a:r>
              <a:rPr lang="is-IS"/>
              <a:t>Hvað er svæðið stórt</a:t>
            </a:r>
          </a:p>
          <a:p>
            <a:r>
              <a:rPr lang="is-IS"/>
              <a:t>Hverjar eru kröfurnar um upplausn og nákvæmni</a:t>
            </a:r>
          </a:p>
          <a:p>
            <a:r>
              <a:rPr lang="is-IS"/>
              <a:t>Val á búnaði (ef við höfum val)</a:t>
            </a:r>
          </a:p>
          <a:p>
            <a:r>
              <a:rPr lang="is-IS"/>
              <a:t>Gerð flugáætlunar</a:t>
            </a:r>
          </a:p>
          <a:p>
            <a:r>
              <a:rPr lang="is-IS" err="1"/>
              <a:t>Öryggsráðstafanir</a:t>
            </a:r>
            <a:r>
              <a:rPr lang="is-IS"/>
              <a:t> og regluverk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AE91FF37-87C1-4DBD-B1AF-C85F5831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A6E88D4-54A8-45B0-A34C-B06C09D4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B18D977-EE9D-457D-ABC5-3EEC3110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09240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49E281F-C192-4B3F-85B7-2A293C6A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GSD og </a:t>
            </a:r>
            <a:r>
              <a:rPr lang="en-US" err="1"/>
              <a:t>flughæð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C8D4096-4679-4172-8B9E-571D1D557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GSD er beintengd flughæð og stærð á nemanum í myndavélinni og brennivídd linsunnar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5D88009-03E3-4AB9-A435-9E8AF7D1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EA6EC2FF-7C16-4EB0-BFD3-7ECFAFDF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672596B-84F0-4400-A28F-979511CC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64</a:t>
            </a:fld>
            <a:endParaRPr lang="is-IS"/>
          </a:p>
        </p:txBody>
      </p:sp>
      <p:graphicFrame>
        <p:nvGraphicFramePr>
          <p:cNvPr id="7" name="Tafla 7">
            <a:extLst>
              <a:ext uri="{FF2B5EF4-FFF2-40B4-BE49-F238E27FC236}">
                <a16:creationId xmlns:a16="http://schemas.microsoft.com/office/drawing/2014/main" id="{65222D36-47E4-BB7E-8BDB-5C3EEE82300A}"/>
              </a:ext>
            </a:extLst>
          </p:cNvPr>
          <p:cNvGraphicFramePr>
            <a:graphicFrameLocks noGrp="1"/>
          </p:cNvGraphicFramePr>
          <p:nvPr/>
        </p:nvGraphicFramePr>
        <p:xfrm>
          <a:off x="1247775" y="36830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884571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246723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5910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Flughæð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Phantom 4 RTK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M300 P1 35mm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0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90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48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3.29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32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5.48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60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533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D961A67-2CE3-4742-A480-A76C2327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Búnaður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39B71AD-1474-41C1-A8C6-550DB54AE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/>
              <a:t>Ræður </a:t>
            </a:r>
            <a:r>
              <a:rPr lang="is-IS" sz="2800" dirty="0" err="1"/>
              <a:t>dróninn</a:t>
            </a:r>
            <a:r>
              <a:rPr lang="is-IS" sz="2800" dirty="0"/>
              <a:t> við verkefnið</a:t>
            </a:r>
          </a:p>
          <a:p>
            <a:r>
              <a:rPr lang="is-IS" sz="2800" dirty="0"/>
              <a:t>Er RTK eða PPK í </a:t>
            </a:r>
            <a:r>
              <a:rPr lang="is-IS" sz="2800" dirty="0" err="1"/>
              <a:t>drónanum</a:t>
            </a:r>
            <a:endParaRPr lang="is-IS" sz="2800" dirty="0"/>
          </a:p>
          <a:p>
            <a:r>
              <a:rPr lang="is-IS" sz="2800" dirty="0"/>
              <a:t>Hvað erum við með margar rafhlöður í </a:t>
            </a:r>
            <a:r>
              <a:rPr lang="is-IS" sz="2800" dirty="0" err="1"/>
              <a:t>dróna</a:t>
            </a:r>
            <a:r>
              <a:rPr lang="is-IS" sz="2800" dirty="0"/>
              <a:t> og í fjarstýringu</a:t>
            </a:r>
          </a:p>
          <a:p>
            <a:r>
              <a:rPr lang="is-IS" sz="2800" dirty="0"/>
              <a:t>Höfum við aðgang að hleðslu meðan á mælingu stendur</a:t>
            </a:r>
          </a:p>
          <a:p>
            <a:r>
              <a:rPr lang="is-IS" sz="2800" dirty="0"/>
              <a:t>Gott að vera með fartölvu</a:t>
            </a:r>
          </a:p>
          <a:p>
            <a:r>
              <a:rPr lang="is-IS" sz="2800" dirty="0"/>
              <a:t>Setjum við út </a:t>
            </a:r>
            <a:r>
              <a:rPr lang="is-IS" sz="2800" dirty="0" err="1"/>
              <a:t>kontrólpunkta</a:t>
            </a:r>
            <a:endParaRPr lang="is-IS" sz="2800" dirty="0"/>
          </a:p>
          <a:p>
            <a:r>
              <a:rPr lang="is-IS" sz="2800" dirty="0"/>
              <a:t>Erum við með nægilegt minni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8CFCA1A-268C-4780-97D3-1F516EC9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C4D523A-B17F-45C8-889C-FC0775AA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8DEDB79-25CA-48BF-A1FF-CDFFACA7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68373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BC9782A-04B8-616A-A7E1-571C0797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Flugáætlun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F6F23FA-AC69-6EAA-44B9-519240485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Hvert þarf </a:t>
            </a:r>
            <a:r>
              <a:rPr lang="is-IS" err="1"/>
              <a:t>yfirgripið</a:t>
            </a:r>
            <a:r>
              <a:rPr lang="is-IS"/>
              <a:t> að vera</a:t>
            </a:r>
          </a:p>
          <a:p>
            <a:pPr lvl="1"/>
            <a:r>
              <a:rPr lang="is-IS"/>
              <a:t>Oftast 70-80%</a:t>
            </a:r>
          </a:p>
          <a:p>
            <a:r>
              <a:rPr lang="is-IS"/>
              <a:t>Þurfum við að taka skámyndir</a:t>
            </a:r>
          </a:p>
          <a:p>
            <a:r>
              <a:rPr lang="is-IS"/>
              <a:t>Hugbúnaður til skipulagningar fylgir með flestum RTK </a:t>
            </a:r>
            <a:r>
              <a:rPr lang="is-IS" err="1"/>
              <a:t>drónum</a:t>
            </a:r>
            <a:endParaRPr lang="is-IS"/>
          </a:p>
          <a:p>
            <a:r>
              <a:rPr lang="is-IS"/>
              <a:t>Einnig hægt að nota annan hugbúnað t.d. Pix4D </a:t>
            </a:r>
            <a:r>
              <a:rPr lang="is-IS" err="1"/>
              <a:t>capture</a:t>
            </a:r>
            <a:r>
              <a:rPr lang="is-IS"/>
              <a:t>, </a:t>
            </a:r>
            <a:r>
              <a:rPr lang="is-IS" err="1"/>
              <a:t>Drone</a:t>
            </a:r>
            <a:r>
              <a:rPr lang="is-IS"/>
              <a:t> </a:t>
            </a:r>
            <a:r>
              <a:rPr lang="is-IS" err="1"/>
              <a:t>Deploy</a:t>
            </a:r>
            <a:r>
              <a:rPr lang="is-IS"/>
              <a:t> eða </a:t>
            </a:r>
            <a:r>
              <a:rPr lang="is-IS" err="1"/>
              <a:t>Litchi</a:t>
            </a: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9969A71-42A3-BDE2-AD7B-451BB1ED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82E298E-5DBA-FC0D-2DAC-FA96F073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1ABE3CD-20DA-3C60-0495-C2CED833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51958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6B83509-63F3-410B-B209-28BC72DD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Hefðbundið</a:t>
            </a:r>
            <a:r>
              <a:rPr lang="en-US" dirty="0"/>
              <a:t> </a:t>
            </a:r>
            <a:r>
              <a:rPr lang="en-US" dirty="0" err="1"/>
              <a:t>kortaflug</a:t>
            </a:r>
            <a:endParaRPr lang="is-IS" dirty="0"/>
          </a:p>
        </p:txBody>
      </p:sp>
      <p:pic>
        <p:nvPicPr>
          <p:cNvPr id="9" name="Staðgengill efnis 8">
            <a:extLst>
              <a:ext uri="{FF2B5EF4-FFF2-40B4-BE49-F238E27FC236}">
                <a16:creationId xmlns:a16="http://schemas.microsoft.com/office/drawing/2014/main" id="{9A1B2381-2C52-4DF8-A0EE-8FDB5BB51B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125"/>
            <a:ext cx="4038600" cy="4138113"/>
          </a:xfrm>
          <a:prstGeom prst="rect">
            <a:avLst/>
          </a:prstGeom>
        </p:spPr>
      </p:pic>
      <p:sp>
        <p:nvSpPr>
          <p:cNvPr id="8" name="Staðgengill efnis 7">
            <a:extLst>
              <a:ext uri="{FF2B5EF4-FFF2-40B4-BE49-F238E27FC236}">
                <a16:creationId xmlns:a16="http://schemas.microsoft.com/office/drawing/2014/main" id="{5780F419-886A-45EB-B361-C485065F49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s-IS" dirty="0"/>
              <a:t>Hentugt í flest verkefni</a:t>
            </a:r>
          </a:p>
          <a:p>
            <a:r>
              <a:rPr lang="is-IS" dirty="0"/>
              <a:t>Tryggir nægilegt yfirgrip</a:t>
            </a:r>
          </a:p>
          <a:p>
            <a:r>
              <a:rPr lang="is-IS" dirty="0"/>
              <a:t>Hentar best þegar </a:t>
            </a:r>
            <a:r>
              <a:rPr lang="is-IS" dirty="0" err="1"/>
              <a:t>éf</a:t>
            </a:r>
            <a:r>
              <a:rPr lang="is-IS" dirty="0"/>
              <a:t> við erum að búa til 2D vörur (DSM, </a:t>
            </a:r>
            <a:r>
              <a:rPr lang="is-IS" dirty="0" err="1"/>
              <a:t>othomynd</a:t>
            </a:r>
            <a:r>
              <a:rPr lang="is-IS" dirty="0"/>
              <a:t>, o.s.frv.)</a:t>
            </a:r>
          </a:p>
          <a:p>
            <a:r>
              <a:rPr lang="is-IS" dirty="0"/>
              <a:t>Stærri og frekar flöt svæði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3342FDA-AB09-497C-BAFC-2619460E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CFBE3AF-706D-4AA6-ACFA-7E9F1185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06E3B17-4122-441A-993C-940878FF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67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88892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1C5C328-715C-4090-8661-0E148630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Polygon </a:t>
            </a:r>
            <a:r>
              <a:rPr lang="en-US" dirty="0" err="1"/>
              <a:t>hefðbundið</a:t>
            </a:r>
            <a:r>
              <a:rPr lang="en-US" dirty="0"/>
              <a:t> </a:t>
            </a:r>
            <a:r>
              <a:rPr lang="en-US" dirty="0" err="1"/>
              <a:t>kortaflug</a:t>
            </a:r>
            <a:endParaRPr lang="is-IS" dirty="0"/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1C06AE7E-259A-412E-8820-97670E7A72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s-IS" dirty="0"/>
              <a:t>Hentugt í flest verkefni</a:t>
            </a:r>
          </a:p>
          <a:p>
            <a:r>
              <a:rPr lang="is-IS" dirty="0"/>
              <a:t>Tryggir nægilegt yfirgrip</a:t>
            </a:r>
          </a:p>
          <a:p>
            <a:r>
              <a:rPr lang="is-IS" dirty="0"/>
              <a:t>Hentar best þegar </a:t>
            </a:r>
            <a:r>
              <a:rPr lang="is-IS" dirty="0" err="1"/>
              <a:t>éf</a:t>
            </a:r>
            <a:r>
              <a:rPr lang="is-IS" dirty="0"/>
              <a:t> við erum að búa til 2D vörur (DSM, </a:t>
            </a:r>
            <a:r>
              <a:rPr lang="is-IS" dirty="0" err="1"/>
              <a:t>othomynd</a:t>
            </a:r>
            <a:r>
              <a:rPr lang="is-IS" dirty="0"/>
              <a:t>, o.s.frv.)</a:t>
            </a:r>
          </a:p>
          <a:p>
            <a:r>
              <a:rPr lang="is-IS" dirty="0"/>
              <a:t>Stærri og frekar flöt svæði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786037E6-85EA-43EA-8DB3-B4A305F3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E99C27A9-A825-4694-9736-4EDE8FB9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7F766878-E868-4BB2-A8D7-E26A864D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71BD-C88C-4992-A2B0-7F43E5C9178C}" type="slidenum">
              <a:rPr lang="is-IS" smtClean="0"/>
              <a:pPr>
                <a:defRPr/>
              </a:pPr>
              <a:t>68</a:t>
            </a:fld>
            <a:endParaRPr lang="is-I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32270A-D561-4A47-8AF7-00D1AE9696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7811"/>
            <a:ext cx="4038600" cy="3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415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2B753C1-8F80-4852-8721-C77B52B4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Tvöfallt</a:t>
            </a:r>
            <a:r>
              <a:rPr lang="en-US" dirty="0"/>
              <a:t> grid</a:t>
            </a:r>
            <a:endParaRPr lang="is-IS" dirty="0"/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C02AF737-B240-4198-B286-99A899D03F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teknar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mörgum</a:t>
            </a:r>
            <a:r>
              <a:rPr lang="en-US" dirty="0"/>
              <a:t> </a:t>
            </a:r>
            <a:r>
              <a:rPr lang="en-US" dirty="0" err="1"/>
              <a:t>hliðum</a:t>
            </a:r>
            <a:endParaRPr lang="en-US" dirty="0"/>
          </a:p>
          <a:p>
            <a:r>
              <a:rPr lang="en-US" dirty="0" err="1"/>
              <a:t>Hentar</a:t>
            </a:r>
            <a:r>
              <a:rPr lang="en-US" dirty="0"/>
              <a:t> vel fyrir 3D </a:t>
            </a:r>
            <a:r>
              <a:rPr lang="en-US" dirty="0" err="1"/>
              <a:t>líkön</a:t>
            </a:r>
            <a:endParaRPr lang="en-US" dirty="0"/>
          </a:p>
          <a:p>
            <a:r>
              <a:rPr lang="en-US" dirty="0" err="1"/>
              <a:t>Mælt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að </a:t>
            </a:r>
            <a:r>
              <a:rPr lang="en-US" dirty="0" err="1"/>
              <a:t>fljúga</a:t>
            </a:r>
            <a:r>
              <a:rPr lang="en-US" dirty="0"/>
              <a:t> </a:t>
            </a:r>
            <a:r>
              <a:rPr lang="en-US" dirty="0" err="1"/>
              <a:t>lægra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í </a:t>
            </a:r>
            <a:r>
              <a:rPr lang="en-US" dirty="0" err="1"/>
              <a:t>hefðbundnu</a:t>
            </a:r>
            <a:r>
              <a:rPr lang="en-US" dirty="0"/>
              <a:t> </a:t>
            </a:r>
            <a:r>
              <a:rPr lang="en-US" dirty="0" err="1"/>
              <a:t>flugi</a:t>
            </a:r>
            <a:endParaRPr lang="en-US" dirty="0"/>
          </a:p>
          <a:p>
            <a:r>
              <a:rPr lang="en-US" dirty="0" err="1"/>
              <a:t>Hentugt</a:t>
            </a:r>
            <a:r>
              <a:rPr lang="en-US" dirty="0"/>
              <a:t> í </a:t>
            </a:r>
            <a:r>
              <a:rPr lang="en-US" dirty="0" err="1"/>
              <a:t>byggð</a:t>
            </a:r>
            <a:endParaRPr lang="en-US" dirty="0"/>
          </a:p>
          <a:p>
            <a:r>
              <a:rPr lang="en-US" dirty="0" err="1"/>
              <a:t>Frekar</a:t>
            </a:r>
            <a:r>
              <a:rPr lang="en-US" dirty="0"/>
              <a:t> </a:t>
            </a:r>
            <a:r>
              <a:rPr lang="en-US" dirty="0" err="1"/>
              <a:t>lítil</a:t>
            </a:r>
            <a:r>
              <a:rPr lang="en-US" dirty="0"/>
              <a:t> </a:t>
            </a:r>
            <a:r>
              <a:rPr lang="en-US" dirty="0" err="1"/>
              <a:t>svæði</a:t>
            </a:r>
            <a:endParaRPr lang="is-I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E9EE9B66-D667-45D1-AC2A-1C9DA510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B6932DAE-8ED7-4E79-8B65-993A0BBC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CFB58FBD-2618-4DEB-9E37-F651CC60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71BD-C88C-4992-A2B0-7F43E5C9178C}" type="slidenum">
              <a:rPr lang="is-IS" smtClean="0"/>
              <a:pPr>
                <a:defRPr/>
              </a:pPr>
              <a:t>69</a:t>
            </a:fld>
            <a:endParaRPr lang="is-I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5D451-D9B2-42DA-A1F4-21A41691F4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5184"/>
            <a:ext cx="4038600" cy="40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2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LOFTMYNDIR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92" y="1417638"/>
            <a:ext cx="8229600" cy="4525963"/>
          </a:xfrm>
        </p:spPr>
        <p:txBody>
          <a:bodyPr/>
          <a:lstStyle/>
          <a:p>
            <a:r>
              <a:rPr lang="is-IS" sz="2400" dirty="0"/>
              <a:t>Með yfirgripinu er verið að tryggja að ekki verði eyður milli mynda og til að tengja saman myndpunkta</a:t>
            </a:r>
          </a:p>
          <a:p>
            <a:r>
              <a:rPr lang="is-IS" sz="2400" dirty="0"/>
              <a:t>GPS og IMU tæki eru notuð til staðar- og </a:t>
            </a:r>
            <a:r>
              <a:rPr lang="is-IS" sz="2400" dirty="0" err="1"/>
              <a:t>stefnuákvöðrunnar</a:t>
            </a:r>
            <a:r>
              <a:rPr lang="is-IS" sz="2400" dirty="0"/>
              <a:t> á þeim tímapunkti sem myndin er tekin auk </a:t>
            </a:r>
            <a:r>
              <a:rPr lang="is-IS" sz="2400" dirty="0" err="1"/>
              <a:t>nokkura</a:t>
            </a:r>
            <a:r>
              <a:rPr lang="is-IS" sz="2400" dirty="0"/>
              <a:t> </a:t>
            </a:r>
            <a:r>
              <a:rPr lang="is-IS" sz="2400" dirty="0" err="1"/>
              <a:t>kontrólpunkta</a:t>
            </a:r>
            <a:endParaRPr lang="is-IS" sz="2400" dirty="0"/>
          </a:p>
          <a:p>
            <a:r>
              <a:rPr lang="is-IS" sz="2400" dirty="0"/>
              <a:t>Áður þurfti mikið magn af </a:t>
            </a:r>
            <a:r>
              <a:rPr lang="is-IS" sz="2400" dirty="0" err="1"/>
              <a:t>kontrólpunktum</a:t>
            </a:r>
            <a:endParaRPr lang="is-IS" sz="2400" dirty="0"/>
          </a:p>
          <a:p>
            <a:r>
              <a:rPr lang="is-IS" sz="2400" dirty="0"/>
              <a:t>Flughæð við myndatöku er frá 500 m til 10 km allt eftir þörfum notenda og nákvæmniskröfum sem gerðar eru við kortagerð </a:t>
            </a:r>
          </a:p>
          <a:p>
            <a:r>
              <a:rPr lang="is-IS" sz="2400" dirty="0"/>
              <a:t>Á Íslandi er oftast myndað í júlí eða ágúst</a:t>
            </a:r>
          </a:p>
          <a:p>
            <a:r>
              <a:rPr lang="is-IS" sz="2400" dirty="0"/>
              <a:t>Ský, snjóalög, mistur, sandstormar og ókyrrð í lofti hafa áhrif á myndatökurnar</a:t>
            </a:r>
          </a:p>
          <a:p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502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FBC5915-F6B1-4D3E-84E1-3C8DEF51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Hringflug</a:t>
            </a:r>
            <a:endParaRPr lang="is-IS" dirty="0"/>
          </a:p>
        </p:txBody>
      </p:sp>
      <p:pic>
        <p:nvPicPr>
          <p:cNvPr id="8" name="Staðgengill efnis 7">
            <a:extLst>
              <a:ext uri="{FF2B5EF4-FFF2-40B4-BE49-F238E27FC236}">
                <a16:creationId xmlns:a16="http://schemas.microsoft.com/office/drawing/2014/main" id="{895DAB51-CDD7-4E67-8B26-91F16750C3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80021"/>
            <a:ext cx="4038600" cy="3966320"/>
          </a:xfrm>
          <a:prstGeom prst="rect">
            <a:avLst/>
          </a:prstGeom>
        </p:spPr>
      </p:pic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BD4B097F-C9F8-410D-A9B5-84A7AA0BDB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Tryggir</a:t>
            </a:r>
            <a:r>
              <a:rPr lang="en-US" dirty="0"/>
              <a:t> að </a:t>
            </a:r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séu</a:t>
            </a:r>
            <a:r>
              <a:rPr lang="en-US" dirty="0"/>
              <a:t> </a:t>
            </a:r>
            <a:r>
              <a:rPr lang="en-US" dirty="0" err="1"/>
              <a:t>teknar</a:t>
            </a:r>
            <a:r>
              <a:rPr lang="en-US" dirty="0"/>
              <a:t> </a:t>
            </a:r>
            <a:r>
              <a:rPr lang="en-US" dirty="0" err="1"/>
              <a:t>undir</a:t>
            </a:r>
            <a:r>
              <a:rPr lang="en-US" dirty="0"/>
              <a:t> </a:t>
            </a:r>
            <a:r>
              <a:rPr lang="en-US" dirty="0" err="1"/>
              <a:t>mörgum</a:t>
            </a:r>
            <a:r>
              <a:rPr lang="en-US" dirty="0"/>
              <a:t> </a:t>
            </a:r>
            <a:r>
              <a:rPr lang="en-US" dirty="0" err="1"/>
              <a:t>hornum</a:t>
            </a:r>
            <a:r>
              <a:rPr lang="en-US" dirty="0"/>
              <a:t> í </a:t>
            </a:r>
            <a:r>
              <a:rPr lang="en-US" dirty="0" err="1"/>
              <a:t>kringum</a:t>
            </a:r>
            <a:r>
              <a:rPr lang="en-US" dirty="0"/>
              <a:t> </a:t>
            </a:r>
            <a:r>
              <a:rPr lang="en-US" dirty="0" err="1"/>
              <a:t>valinn</a:t>
            </a:r>
            <a:r>
              <a:rPr lang="en-US" dirty="0"/>
              <a:t> </a:t>
            </a:r>
            <a:r>
              <a:rPr lang="en-US" dirty="0" err="1"/>
              <a:t>miðpunkt</a:t>
            </a:r>
            <a:endParaRPr lang="en-US" dirty="0"/>
          </a:p>
          <a:p>
            <a:r>
              <a:rPr lang="en-US" dirty="0" err="1"/>
              <a:t>Helst</a:t>
            </a:r>
            <a:r>
              <a:rPr lang="en-US" dirty="0"/>
              <a:t> </a:t>
            </a:r>
            <a:r>
              <a:rPr lang="en-US" dirty="0" err="1"/>
              <a:t>notaða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3D </a:t>
            </a:r>
            <a:r>
              <a:rPr lang="en-US" dirty="0" err="1"/>
              <a:t>líkön</a:t>
            </a:r>
            <a:r>
              <a:rPr lang="en-US" dirty="0"/>
              <a:t> </a:t>
            </a:r>
            <a:r>
              <a:rPr lang="en-US" dirty="0" err="1"/>
              <a:t>s.s.</a:t>
            </a:r>
            <a:r>
              <a:rPr lang="en-US" dirty="0"/>
              <a:t> </a:t>
            </a:r>
            <a:r>
              <a:rPr lang="en-US" dirty="0" err="1"/>
              <a:t>byggingar</a:t>
            </a:r>
            <a:endParaRPr lang="en-US" dirty="0"/>
          </a:p>
          <a:p>
            <a:r>
              <a:rPr lang="en-US" dirty="0" err="1"/>
              <a:t>Lítil</a:t>
            </a:r>
            <a:r>
              <a:rPr lang="en-US" dirty="0"/>
              <a:t> </a:t>
            </a:r>
            <a:r>
              <a:rPr lang="en-US" dirty="0" err="1"/>
              <a:t>svæði</a:t>
            </a:r>
            <a:endParaRPr lang="is-I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16E5460D-EEAA-459C-9F47-32E09C5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04FCB0FF-91DA-4E70-8283-5FF0A628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2779AFB5-F24B-4893-8879-A194A837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71BD-C88C-4992-A2B0-7F43E5C9178C}" type="slidenum">
              <a:rPr lang="is-IS" smtClean="0"/>
              <a:pPr>
                <a:defRPr/>
              </a:pPr>
              <a:t>70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66082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8138966-B2FD-406B-8202-5ED11EA0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Regluverk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1D595580-9C9D-4B51-A4B9-FA503DEF1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Samgöngu heldur utan um reglur og skráningu á </a:t>
            </a:r>
            <a:r>
              <a:rPr lang="is-IS" dirty="0" err="1"/>
              <a:t>drónum</a:t>
            </a:r>
            <a:endParaRPr lang="is-IS" dirty="0"/>
          </a:p>
          <a:p>
            <a:r>
              <a:rPr lang="is-IS" dirty="0"/>
              <a:t>Reglugerð frá 2017 er í gildi</a:t>
            </a:r>
          </a:p>
          <a:p>
            <a:r>
              <a:rPr lang="is-IS" dirty="0"/>
              <a:t>Innleiðing á sameiginlegri evrópskri reglugerð um </a:t>
            </a:r>
            <a:r>
              <a:rPr lang="is-IS" dirty="0" err="1"/>
              <a:t>dróna</a:t>
            </a:r>
            <a:r>
              <a:rPr lang="is-IS" dirty="0"/>
              <a:t> er í gangi</a:t>
            </a:r>
          </a:p>
          <a:p>
            <a:r>
              <a:rPr lang="is-IS" dirty="0"/>
              <a:t>Allir flugmenn þurfa að taka próf</a:t>
            </a:r>
          </a:p>
          <a:p>
            <a:r>
              <a:rPr lang="is-IS" dirty="0"/>
              <a:t>Upplýsingar á heimasíðu </a:t>
            </a:r>
            <a:r>
              <a:rPr lang="is-IS" dirty="0">
                <a:hlinkClick r:id="rId2"/>
              </a:rPr>
              <a:t>Samgöngustofu</a:t>
            </a:r>
            <a:endParaRPr lang="is-I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A59730C-F890-48D1-B581-00344BB5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DA213A1-DBCD-451B-9EFF-83B5DD60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8ACFE90-B3D4-4817-9170-BDDBF7FA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604711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274986C-028C-42B2-840F-8DBC2F86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Kontrólpunktar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25DF3AB-76C6-4550-BB0F-3DB33ED0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Fræðilega þurfum við ekki </a:t>
            </a:r>
            <a:r>
              <a:rPr lang="is-IS" err="1"/>
              <a:t>kontrólpunkta</a:t>
            </a:r>
            <a:r>
              <a:rPr lang="is-IS"/>
              <a:t> ef við þekkjum staðsetningu myndanna (RTK/PPK) og parametrana fyrir myndavélina sem við notum</a:t>
            </a:r>
          </a:p>
          <a:p>
            <a:r>
              <a:rPr lang="is-IS"/>
              <a:t>Þurfum samt alltaf tékk punkta til þess að sannreyna nákvæmnina</a:t>
            </a:r>
          </a:p>
          <a:p>
            <a:r>
              <a:rPr lang="is-IS"/>
              <a:t>Þurfum að mæla </a:t>
            </a:r>
            <a:r>
              <a:rPr lang="is-IS" err="1"/>
              <a:t>kontrólpunkta</a:t>
            </a:r>
            <a:r>
              <a:rPr lang="is-IS"/>
              <a:t> ef við erum ekki með nákvæma staðsetningu og helst einhverja tékk punkta</a:t>
            </a:r>
          </a:p>
          <a:p>
            <a:endParaRPr lang="is-IS"/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FF9C041-0E22-4EB0-BDD7-DBE2A737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77C3234-AF58-4C3F-AF6B-3D3667C3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3A5CFFB-067B-4C6C-AD21-9FC9149F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0946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E91127E-20E9-C0EC-0DA0-5C14B1C5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Fjöldi og staðsetning á </a:t>
            </a:r>
            <a:r>
              <a:rPr lang="is-IS" err="1"/>
              <a:t>kontrólpunktum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1A9CC2D-D32D-8251-EA73-6E7EBD40B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Fjöldi </a:t>
            </a:r>
            <a:r>
              <a:rPr lang="is-IS" err="1"/>
              <a:t>kontrólpunkta</a:t>
            </a:r>
            <a:r>
              <a:rPr lang="is-IS"/>
              <a:t> fer aðeins eftir stærð þess svæðis sem við erum að mæla</a:t>
            </a:r>
          </a:p>
          <a:p>
            <a:r>
              <a:rPr lang="is-IS"/>
              <a:t>Mælt með a.m.k. 5 punktum og upp í 10 punkta fyrir stærri svæði</a:t>
            </a:r>
          </a:p>
          <a:p>
            <a:r>
              <a:rPr lang="is-IS"/>
              <a:t>Þurfum vanalega ekki fleiri</a:t>
            </a:r>
          </a:p>
          <a:p>
            <a:r>
              <a:rPr lang="is-IS"/>
              <a:t>Dreifum punktum jafnt með jöðrum svæðisins sem við erum að mæla og setjum svo einhverja í miðjuna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2536C5B-8A07-E47E-72B5-127D0EE9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E4C468F8-5B30-4063-B21A-C52B2D76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7D5C646-C1F2-9F7B-B6B2-27C58112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36963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EC1E0A0-E2F1-257A-28E8-5077AC19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Æskileg dreifing á GCP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29D521D-9AA1-F782-5E03-11F78513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09AC94E-F5CE-D922-B3F7-81B778C9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5E8C0DD-279B-4CB3-20DE-ACA4244E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74</a:t>
            </a:fld>
            <a:endParaRPr lang="is-I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A0CDEE-8CD7-2B94-6920-1824020A78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33" y="2044134"/>
            <a:ext cx="4333333" cy="36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675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45B773B-FF01-E75B-9D17-95493C5D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Æskileg </a:t>
            </a:r>
            <a:r>
              <a:rPr lang="is-IS" err="1"/>
              <a:t>dreyfina</a:t>
            </a:r>
            <a:r>
              <a:rPr lang="is-IS"/>
              <a:t> á línuflugi (</a:t>
            </a:r>
            <a:r>
              <a:rPr lang="is-IS" err="1"/>
              <a:t>corridor</a:t>
            </a:r>
            <a:r>
              <a:rPr lang="is-IS"/>
              <a:t> </a:t>
            </a:r>
            <a:r>
              <a:rPr lang="is-IS" err="1"/>
              <a:t>mapping</a:t>
            </a:r>
            <a:r>
              <a:rPr lang="is-IS"/>
              <a:t>)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A32A479-FDA8-0E35-E66B-B1817746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C2B6E4F-9FA1-7030-8785-D8BC0F31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95047BB-1C7C-BB96-A1A2-4DF93354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75</a:t>
            </a:fld>
            <a:endParaRPr lang="is-I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41EB32-122C-B3F7-B987-0A5344EEA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4" y="3063181"/>
            <a:ext cx="6780952" cy="1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92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1DD628C-7EA0-272B-00B5-D7BEB6CD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Mæling og gerð á </a:t>
            </a:r>
            <a:r>
              <a:rPr lang="is-IS" err="1"/>
              <a:t>kontrólpunktum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ACFC503E-0D0F-52FD-A5A8-F0ED6EA9D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Best er að staðsetja GCP á sléttu svæði og festa þá þannig að þeir hreyfist ekki á meðan mælingu stendur</a:t>
            </a:r>
          </a:p>
          <a:p>
            <a:r>
              <a:rPr lang="is-IS"/>
              <a:t>Þarf að vera vel sjáanlegur með vel skilgreinda miðju</a:t>
            </a:r>
          </a:p>
          <a:p>
            <a:r>
              <a:rPr lang="is-IS"/>
              <a:t>Best að nota sérstaka dúka sem endurkasta ekki of mikilli birtu</a:t>
            </a:r>
          </a:p>
          <a:p>
            <a:r>
              <a:rPr lang="is-IS"/>
              <a:t>Einnig hægt að nota </a:t>
            </a:r>
            <a:r>
              <a:rPr lang="is-IS" err="1"/>
              <a:t>spray</a:t>
            </a:r>
            <a:r>
              <a:rPr lang="is-IS"/>
              <a:t> eða náttúrulega punkta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58B7F7F-1842-6D15-6811-7DC3B3D4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7B5CC60-F606-717B-5A8A-E809BA20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8AB8168-F56D-49DE-5086-E11665CD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73870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3CEB0D9-5B42-9DC5-0045-8DBED46E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4038"/>
            <a:ext cx="4076700" cy="407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DA3332D-78FB-E532-C8CA-47724568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513" y="1824038"/>
            <a:ext cx="4076700" cy="407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BD8304F2-0E63-2F5B-06A2-06C817CA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is-IS"/>
              <a:t>Dæmi um GCP dúka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0533A2B-70A4-4B1D-2EBE-A8C5EA92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6196F98-FF40-D6A6-A542-5250C9E0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EC6BAB5-C0D9-2D20-C650-84CA5E3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C34410-F348-4E15-8F21-856AE1FA3C63}" type="slidenum">
              <a:rPr lang="is-IS" smtClean="0"/>
              <a:pPr>
                <a:spcAft>
                  <a:spcPts val="600"/>
                </a:spcAft>
                <a:defRPr/>
              </a:pPr>
              <a:t>77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875999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6273465-AC7B-4B9D-A347-0F6E3189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RTK </a:t>
            </a:r>
            <a:r>
              <a:rPr lang="en-US" dirty="0" err="1"/>
              <a:t>tenging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1C3266F-B66D-422C-A15C-A205B6D15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Hægt að nota eigin </a:t>
            </a:r>
            <a:r>
              <a:rPr lang="is-IS" dirty="0" err="1"/>
              <a:t>base</a:t>
            </a:r>
            <a:endParaRPr lang="is-IS" dirty="0"/>
          </a:p>
          <a:p>
            <a:pPr lvl="1"/>
            <a:r>
              <a:rPr lang="is-IS" dirty="0"/>
              <a:t>Gætum þurft sérstaka uppsetningu</a:t>
            </a:r>
          </a:p>
          <a:p>
            <a:r>
              <a:rPr lang="is-IS" dirty="0"/>
              <a:t>Oftast einnig hægt að nota NRTK</a:t>
            </a:r>
          </a:p>
          <a:p>
            <a:r>
              <a:rPr lang="is-IS" dirty="0"/>
              <a:t>Söfnum hráum GNSS gögnum ef það er hægt</a:t>
            </a:r>
          </a:p>
          <a:p>
            <a:r>
              <a:rPr lang="is-IS" dirty="0"/>
              <a:t>Möguleiki á PPK leiðréttingu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C07080C-2E17-4674-B2FB-75F9EAEE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0A77625-2ECB-415F-8C60-B63AB0EC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8029855-E213-448F-89CD-243B2694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352949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D3CEE7C-8E75-443F-B72F-770BB934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Hefjum</a:t>
            </a:r>
            <a:r>
              <a:rPr lang="en-US" dirty="0"/>
              <a:t> </a:t>
            </a:r>
            <a:r>
              <a:rPr lang="en-US" dirty="0" err="1"/>
              <a:t>flugið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1ACB7847-6378-4ADE-B126-E3BFB2882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is-IS" dirty="0"/>
              <a:t>Finnum hentugan stað til þess að taka á loft</a:t>
            </a:r>
          </a:p>
          <a:p>
            <a:pPr lvl="1"/>
            <a:r>
              <a:rPr lang="is-IS" dirty="0"/>
              <a:t>Lítið um hindranir í næsta nágrenni er æskilegt</a:t>
            </a:r>
          </a:p>
          <a:p>
            <a:pPr lvl="1"/>
            <a:r>
              <a:rPr lang="is-IS" dirty="0"/>
              <a:t>Gott að vera með dúk til að lenda </a:t>
            </a:r>
            <a:r>
              <a:rPr lang="is-IS" dirty="0" err="1"/>
              <a:t>drónanum</a:t>
            </a:r>
            <a:r>
              <a:rPr lang="is-IS" dirty="0"/>
              <a:t> á</a:t>
            </a:r>
          </a:p>
          <a:p>
            <a:r>
              <a:rPr lang="is-IS" dirty="0"/>
              <a:t>Ræsum </a:t>
            </a:r>
            <a:r>
              <a:rPr lang="is-IS" dirty="0" err="1"/>
              <a:t>drónan</a:t>
            </a:r>
            <a:r>
              <a:rPr lang="is-IS" dirty="0"/>
              <a:t> skoðum hvort allt sé eðlileg</a:t>
            </a:r>
          </a:p>
          <a:p>
            <a:pPr lvl="1"/>
            <a:r>
              <a:rPr lang="is-IS" dirty="0"/>
              <a:t>Vanalega er innbyggt </a:t>
            </a:r>
            <a:r>
              <a:rPr lang="is-IS" dirty="0" err="1"/>
              <a:t>preflight</a:t>
            </a:r>
            <a:r>
              <a:rPr lang="is-IS" dirty="0"/>
              <a:t> </a:t>
            </a:r>
            <a:r>
              <a:rPr lang="is-IS" dirty="0" err="1"/>
              <a:t>check</a:t>
            </a:r>
            <a:endParaRPr lang="is-IS" dirty="0"/>
          </a:p>
          <a:p>
            <a:pPr lvl="1"/>
            <a:r>
              <a:rPr lang="is-IS" dirty="0"/>
              <a:t>Er minniskortið örugglega í </a:t>
            </a:r>
            <a:r>
              <a:rPr lang="is-IS" dirty="0" err="1"/>
              <a:t>drónanum</a:t>
            </a:r>
            <a:endParaRPr lang="is-IS" dirty="0"/>
          </a:p>
          <a:p>
            <a:pPr lvl="1"/>
            <a:r>
              <a:rPr lang="is-IS" dirty="0"/>
              <a:t>Er búið að taka linsulokið af</a:t>
            </a:r>
          </a:p>
          <a:p>
            <a:r>
              <a:rPr lang="is-IS" dirty="0"/>
              <a:t>Komum á RTK tengingu ef það á við</a:t>
            </a:r>
          </a:p>
          <a:p>
            <a:r>
              <a:rPr lang="is-IS" dirty="0"/>
              <a:t>Hlöðum upp flugplani og hefjum flugið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B2C1006-13D2-4926-808F-C8D96CD2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9EE571B-F890-4D2F-95C0-8D629C7C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33D86F9-8FD2-4B9F-9266-0BDA32BA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79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389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LOFTMYNDIR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/>
              <a:t>Í dag er myndataka stafræn</a:t>
            </a:r>
          </a:p>
          <a:p>
            <a:r>
              <a:rPr lang="is-IS" sz="2800" dirty="0"/>
              <a:t>Áður notaðar filmur ýmist (svarthvítar/lit/innrauðar)</a:t>
            </a:r>
          </a:p>
          <a:p>
            <a:r>
              <a:rPr lang="is-IS" sz="2800" dirty="0"/>
              <a:t>Hver mynd var 23x23 cm í venjulegri myndavél</a:t>
            </a:r>
          </a:p>
          <a:p>
            <a:r>
              <a:rPr lang="is-IS" sz="2800" dirty="0"/>
              <a:t>Mælikvarði loftmynda er breytilegur</a:t>
            </a:r>
          </a:p>
          <a:p>
            <a:pPr lvl="1"/>
            <a:r>
              <a:rPr lang="is-IS" sz="2400" dirty="0"/>
              <a:t>Fjallstindur er nær flugvélinni en dalbotn =&gt; tindurinn er í stærri kvarða en dalbotninn</a:t>
            </a:r>
          </a:p>
          <a:p>
            <a:pPr lvl="1"/>
            <a:r>
              <a:rPr lang="is-IS" sz="2400" dirty="0"/>
              <a:t>Myndin er tekin úr einum punkti og er því lengra til jaðra á myndinni en beint niður úr flugvélinni</a:t>
            </a:r>
          </a:p>
          <a:p>
            <a:pPr lvl="1"/>
            <a:r>
              <a:rPr lang="is-IS" sz="2400" dirty="0"/>
              <a:t>Talað um meðaltalsmælikvarða sem reikna má skv.</a:t>
            </a:r>
          </a:p>
          <a:p>
            <a:pPr lvl="1"/>
            <a:endParaRPr lang="is-IS" sz="2400" dirty="0"/>
          </a:p>
          <a:p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67744" y="5650416"/>
                <a:ext cx="6624736" cy="666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is-I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𝐹𝑙𝑢𝑔h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æð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𝐵𝑟𝑒𝑛𝑛𝑖𝑣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í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𝑚𝑦𝑛𝑑𝑎𝑣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é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𝑙𝑎𝑟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𝑀𝑒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ð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𝑎𝑙𝑡𝑎𝑙𝑠𝑚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æ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𝑙𝑖𝑘𝑣𝑎𝑟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ð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𝑙𝑜𝑓𝑡𝑚𝑦𝑛𝑑𝑎𝑟</m:t>
                      </m:r>
                    </m:oMath>
                  </m:oMathPara>
                </a14:m>
                <a:endPara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650416"/>
                <a:ext cx="6624736" cy="666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71989" y="5650416"/>
                <a:ext cx="87235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𝑚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s-I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89" y="5650416"/>
                <a:ext cx="872354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1748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7B4D25B-2CEB-4D2C-80BA-5F78CF61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Á </a:t>
            </a:r>
            <a:r>
              <a:rPr lang="en-US" dirty="0" err="1"/>
              <a:t>meðan</a:t>
            </a:r>
            <a:r>
              <a:rPr lang="en-US" dirty="0"/>
              <a:t> </a:t>
            </a:r>
            <a:r>
              <a:rPr lang="en-US" dirty="0" err="1"/>
              <a:t>flugi</a:t>
            </a:r>
            <a:r>
              <a:rPr lang="en-US" dirty="0"/>
              <a:t> </a:t>
            </a:r>
            <a:r>
              <a:rPr lang="en-US" dirty="0" err="1"/>
              <a:t>stendur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F13277E-E232-4F6D-BA90-ACCBE95C7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Fylgjast með myndatöku í fjarstýringu</a:t>
            </a:r>
          </a:p>
          <a:p>
            <a:r>
              <a:rPr lang="is-IS" dirty="0"/>
              <a:t>Fylgjast með </a:t>
            </a:r>
            <a:r>
              <a:rPr lang="is-IS" dirty="0" err="1"/>
              <a:t>drónanum</a:t>
            </a:r>
            <a:r>
              <a:rPr lang="is-IS" dirty="0"/>
              <a:t> í loftinu</a:t>
            </a:r>
          </a:p>
          <a:p>
            <a:r>
              <a:rPr lang="is-IS" dirty="0"/>
              <a:t>Fylgjast með flugumferð</a:t>
            </a:r>
          </a:p>
          <a:p>
            <a:r>
              <a:rPr lang="is-IS" dirty="0"/>
              <a:t>Fylgjast með fuglum</a:t>
            </a:r>
          </a:p>
          <a:p>
            <a:r>
              <a:rPr lang="is-IS" dirty="0"/>
              <a:t>Ef við erum að fljúga honum langt í burtu er gott að það séu tveir að fylgjast með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C721E4A-9D5D-4A70-AF7B-0021E2A8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BE2604F-09EE-4ADB-825C-8EBE95CF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  <a:endParaRPr lang="is-IS" dirty="0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5708885-75B8-4498-88A1-F6DB49F9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80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16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1D2428B-DA6C-470E-AD35-9645D2A1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 lokinni mælingu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02882368-528E-499F-A554-F04B8ED7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Gott að hlaða strax niður myndum og líta yfir þær</a:t>
            </a:r>
          </a:p>
          <a:p>
            <a:pPr lvl="1"/>
            <a:r>
              <a:rPr lang="is-IS" dirty="0"/>
              <a:t>Er allt til staðar</a:t>
            </a:r>
          </a:p>
          <a:p>
            <a:pPr lvl="1"/>
            <a:r>
              <a:rPr lang="is-IS" dirty="0"/>
              <a:t>Líta þær vel út</a:t>
            </a:r>
          </a:p>
          <a:p>
            <a:r>
              <a:rPr lang="is-IS" dirty="0"/>
              <a:t>Ganga vel frá búnaði</a:t>
            </a:r>
          </a:p>
          <a:p>
            <a:r>
              <a:rPr lang="is-IS" dirty="0"/>
              <a:t>Vista gögn á öruggum stað</a:t>
            </a: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EA845A2-610C-4834-8514-462DEE77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E33EB95-6532-4591-AA01-752BC211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6DB99D5-4EA5-4000-9139-76C08476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34410-F348-4E15-8F21-856AE1FA3C63}" type="slidenum">
              <a:rPr lang="is-IS" smtClean="0"/>
              <a:pPr>
                <a:defRPr/>
              </a:pPr>
              <a:t>81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4075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LOFTMYNDIR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/>
              <a:t>Lesa má margvíslegar upplýsingar úr loftmyndum og þá er stuðst við lögun, lit, skugga, mynstur og áferð</a:t>
            </a:r>
          </a:p>
          <a:p>
            <a:r>
              <a:rPr lang="is-IS" sz="2800" dirty="0"/>
              <a:t>Greinihæfni er mikilvæg við loftmyndatúlkun og ræðst af:</a:t>
            </a:r>
          </a:p>
          <a:p>
            <a:pPr lvl="1"/>
            <a:r>
              <a:rPr lang="is-IS" sz="2000" dirty="0"/>
              <a:t>Flughæð (mælikvarða)</a:t>
            </a:r>
          </a:p>
          <a:p>
            <a:pPr lvl="1"/>
            <a:r>
              <a:rPr lang="is-IS" sz="2000" dirty="0"/>
              <a:t>Myndabúnaði (filmu, linsu, ljóssíu)</a:t>
            </a:r>
          </a:p>
          <a:p>
            <a:pPr lvl="1"/>
            <a:r>
              <a:rPr lang="is-IS" sz="2000" dirty="0"/>
              <a:t>Ytri aðstæðum (birta og sjónskilyrði)</a:t>
            </a:r>
          </a:p>
          <a:p>
            <a:r>
              <a:rPr lang="is-IS" sz="2400" dirty="0"/>
              <a:t>Greinihæfnin (GSD) er meiri eftir því sem lægra er flogið</a:t>
            </a:r>
          </a:p>
          <a:p>
            <a:r>
              <a:rPr lang="is-IS" sz="2400" dirty="0"/>
              <a:t>Möguleg nákvæmni ca. 2xGSD í plani og 3xGSD í hæð</a:t>
            </a:r>
          </a:p>
          <a:p>
            <a:pPr lvl="1"/>
            <a:endParaRPr lang="is-IS" sz="2400" dirty="0"/>
          </a:p>
          <a:p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4410-F348-4E15-8F21-856AE1FA3C6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2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2940</Words>
  <Application>Microsoft Office PowerPoint</Application>
  <PresentationFormat>Sýnt á skjá (4:3)</PresentationFormat>
  <Paragraphs>617</Paragraphs>
  <Slides>81</Slides>
  <Notes>14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5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81</vt:i4>
      </vt:variant>
    </vt:vector>
  </HeadingPairs>
  <TitlesOfParts>
    <vt:vector size="87" baseType="lpstr">
      <vt:lpstr>Arial</vt:lpstr>
      <vt:lpstr>Calibri</vt:lpstr>
      <vt:lpstr>Cambria Math</vt:lpstr>
      <vt:lpstr>Times New Roman</vt:lpstr>
      <vt:lpstr>Verdana</vt:lpstr>
      <vt:lpstr>Office Theme</vt:lpstr>
      <vt:lpstr>Fjarkönnun, fjarkönnunargögn Landmælingar með drónum</vt:lpstr>
      <vt:lpstr>FJARKÖNNUN</vt:lpstr>
      <vt:lpstr>Hvað fáum við með fjarkönnunargögnum</vt:lpstr>
      <vt:lpstr>Myndgögn</vt:lpstr>
      <vt:lpstr>LOFTMYNDIR</vt:lpstr>
      <vt:lpstr>LOFTMYNDIR</vt:lpstr>
      <vt:lpstr>LOFTMYNDIR</vt:lpstr>
      <vt:lpstr>LOFTMYNDIR</vt:lpstr>
      <vt:lpstr>LOFTMYNDIR</vt:lpstr>
      <vt:lpstr>Nútíma búnaður fyrir loftmyndatöku</vt:lpstr>
      <vt:lpstr>Kostir og gallar loftmynda</vt:lpstr>
      <vt:lpstr>Nýjasta tækin</vt:lpstr>
      <vt:lpstr>GERVITUNGLAMYNDIR</vt:lpstr>
      <vt:lpstr>GERVITUNGLAMYNDIR</vt:lpstr>
      <vt:lpstr>GERVITUNGLAMYNDIR</vt:lpstr>
      <vt:lpstr>Gervitunglamyndir í háupplausn</vt:lpstr>
      <vt:lpstr>Kostir og gallar gervitunglamynda</vt:lpstr>
      <vt:lpstr>Hæðarlíkön</vt:lpstr>
      <vt:lpstr>DTM vs. DSM</vt:lpstr>
      <vt:lpstr>Íslands DEM</vt:lpstr>
      <vt:lpstr>PowerPoint-kynning</vt:lpstr>
      <vt:lpstr>PowerPoint-kynning</vt:lpstr>
      <vt:lpstr>Radarmyndir úr gervitunglum INSAR</vt:lpstr>
      <vt:lpstr>Færslur í plani</vt:lpstr>
      <vt:lpstr>Hæðarbreytingar</vt:lpstr>
      <vt:lpstr>European ground motion service</vt:lpstr>
      <vt:lpstr>LIDAR</vt:lpstr>
      <vt:lpstr>LIDAR</vt:lpstr>
      <vt:lpstr>LIDAR skannar fyrir flugvélar</vt:lpstr>
      <vt:lpstr>Fyrsta og síðasta endurkast</vt:lpstr>
      <vt:lpstr>Terrestrial LIDAR skannar</vt:lpstr>
      <vt:lpstr>Dæmi frá terrestrial LIDAR skönnun</vt:lpstr>
      <vt:lpstr>Mobile LIDAR skannar</vt:lpstr>
      <vt:lpstr>Mobile LIDAR skannar</vt:lpstr>
      <vt:lpstr>Gögn frá Mobile LIDAR skanna</vt:lpstr>
      <vt:lpstr>Grænn LIDAR</vt:lpstr>
      <vt:lpstr>Gagnavandamál</vt:lpstr>
      <vt:lpstr>Fjarkönnun/Landmælingar með Drónum</vt:lpstr>
      <vt:lpstr>Möguleikar með drónamælingum</vt:lpstr>
      <vt:lpstr>Möguleikar með drónamælingum</vt:lpstr>
      <vt:lpstr>Möguleikar með drónamælingum</vt:lpstr>
      <vt:lpstr>Helstu afurðir</vt:lpstr>
      <vt:lpstr>Structure from motion</vt:lpstr>
      <vt:lpstr>Structure from motion</vt:lpstr>
      <vt:lpstr>Punktský (Sparse)</vt:lpstr>
      <vt:lpstr>Punktský (Þétt)</vt:lpstr>
      <vt:lpstr>Mesh</vt:lpstr>
      <vt:lpstr>3D líkan</vt:lpstr>
      <vt:lpstr>DSM</vt:lpstr>
      <vt:lpstr>DSM</vt:lpstr>
      <vt:lpstr>Orthomynd</vt:lpstr>
      <vt:lpstr>Hvernig dróna er best að nota</vt:lpstr>
      <vt:lpstr>Algengustu drónar á markaði sem henta til landmælinga</vt:lpstr>
      <vt:lpstr>Tegundir dróna fyrir landmælingar</vt:lpstr>
      <vt:lpstr>DJI Phantom 4 RTK</vt:lpstr>
      <vt:lpstr>Matrice 300 RTK með Zenmuse P1</vt:lpstr>
      <vt:lpstr>Sensefly Ebee</vt:lpstr>
      <vt:lpstr>Wingtra</vt:lpstr>
      <vt:lpstr>Aðrir nemar í drónum</vt:lpstr>
      <vt:lpstr>LIDAR úr dróna</vt:lpstr>
      <vt:lpstr>Hitamyndir</vt:lpstr>
      <vt:lpstr>Multispectral</vt:lpstr>
      <vt:lpstr>Skipulagning drónamælinga</vt:lpstr>
      <vt:lpstr>GSD og flughæð</vt:lpstr>
      <vt:lpstr>Búnaður</vt:lpstr>
      <vt:lpstr>Flugáætlun</vt:lpstr>
      <vt:lpstr>Hefðbundið kortaflug</vt:lpstr>
      <vt:lpstr>Polygon hefðbundið kortaflug</vt:lpstr>
      <vt:lpstr>Tvöfallt grid</vt:lpstr>
      <vt:lpstr>Hringflug</vt:lpstr>
      <vt:lpstr>Regluverk</vt:lpstr>
      <vt:lpstr>Kontrólpunktar</vt:lpstr>
      <vt:lpstr>Fjöldi og staðsetning á kontrólpunktum</vt:lpstr>
      <vt:lpstr>Æskileg dreifing á GCP</vt:lpstr>
      <vt:lpstr>Æskileg dreyfina á línuflugi (corridor mapping)</vt:lpstr>
      <vt:lpstr>Mæling og gerð á kontrólpunktum</vt:lpstr>
      <vt:lpstr>Dæmi um GCP dúka</vt:lpstr>
      <vt:lpstr>RTK tenging</vt:lpstr>
      <vt:lpstr>Hefjum flugið</vt:lpstr>
      <vt:lpstr>Á meðan flugi stendur</vt:lpstr>
      <vt:lpstr>Að lokinni mælingu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FJARKÖNNUN</dc:title>
  <dc:creator>Guðmundur Valsson - LMI</dc:creator>
  <cp:lastModifiedBy>Guðmundur Valsson - LMI</cp:lastModifiedBy>
  <cp:revision>2</cp:revision>
  <dcterms:created xsi:type="dcterms:W3CDTF">2022-10-06T14:17:02Z</dcterms:created>
  <dcterms:modified xsi:type="dcterms:W3CDTF">2023-10-13T09:04:01Z</dcterms:modified>
</cp:coreProperties>
</file>