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17"/>
  </p:notesMasterIdLst>
  <p:sldIdLst>
    <p:sldId id="256" r:id="rId2"/>
    <p:sldId id="262" r:id="rId3"/>
    <p:sldId id="276" r:id="rId4"/>
    <p:sldId id="277" r:id="rId5"/>
    <p:sldId id="279" r:id="rId6"/>
    <p:sldId id="280" r:id="rId7"/>
    <p:sldId id="281" r:id="rId8"/>
    <p:sldId id="284" r:id="rId9"/>
    <p:sldId id="286" r:id="rId10"/>
    <p:sldId id="285" r:id="rId11"/>
    <p:sldId id="273" r:id="rId12"/>
    <p:sldId id="282" r:id="rId13"/>
    <p:sldId id="288" r:id="rId14"/>
    <p:sldId id="29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2A796-31BA-0CD3-B116-C7FE0F094349}" v="1434" dt="2026-03-11T15:46:27.610"/>
    <p1510:client id="{F450BA74-E0BF-506C-CBDB-26EB5C0C30DC}" v="432" dt="2026-03-11T16:25:01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83D5802D-EE51-41E6-88B0-1E88A6BA010D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1720" cy="359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3884760" y="8685360"/>
            <a:ext cx="2967120" cy="45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E713C77-DECA-4DAE-86F0-5413BC354FE7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  <a:ln w="0">
            <a:noFill/>
          </a:ln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1720" cy="359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67120" cy="45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24404182-4AFE-483C-8EC8-3575A80F828A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50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0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9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3/13/2026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8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77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5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4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ftp.lmi.is/.stm/joaquin/tmp/sweep_animation.webm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2"/>
          <p:cNvSpPr/>
          <p:nvPr/>
        </p:nvSpPr>
        <p:spPr>
          <a:xfrm>
            <a:off x="-123480" y="2304720"/>
            <a:ext cx="12322440" cy="192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4000" b="1" spc="-1" err="1">
                <a:solidFill>
                  <a:srgbClr val="FFFFFF"/>
                </a:solidFill>
                <a:latin typeface="Arial"/>
                <a:cs typeface="Arial"/>
              </a:rPr>
              <a:t>Pléiades</a:t>
            </a:r>
            <a:r>
              <a:rPr lang="en-US" sz="4000" b="1" spc="-1">
                <a:solidFill>
                  <a:srgbClr val="FFFFFF"/>
                </a:solidFill>
                <a:latin typeface="Arial"/>
                <a:cs typeface="Arial"/>
              </a:rPr>
              <a:t> surveys </a:t>
            </a:r>
            <a:r>
              <a:rPr lang="en-US" sz="4000" b="1" spc="-1" err="1">
                <a:solidFill>
                  <a:srgbClr val="FFFFFF"/>
                </a:solidFill>
                <a:latin typeface="Arial"/>
                <a:cs typeface="Arial"/>
              </a:rPr>
              <a:t>Hofsjökull</a:t>
            </a:r>
            <a:r>
              <a:rPr lang="en-US" sz="4000" b="1" spc="-1">
                <a:solidFill>
                  <a:srgbClr val="FFFFFF"/>
                </a:solidFill>
                <a:latin typeface="Arial"/>
                <a:cs typeface="Arial"/>
              </a:rPr>
              <a:t> &amp; Langjökull</a:t>
            </a:r>
          </a:p>
          <a:p>
            <a:pPr algn="ctr"/>
            <a:r>
              <a:rPr lang="en-US" sz="4000" b="1" spc="-1">
                <a:solidFill>
                  <a:srgbClr val="FFFFFF"/>
                </a:solidFill>
                <a:latin typeface="Arial"/>
                <a:cs typeface="Arial"/>
              </a:rPr>
              <a:t>DEM processing, jitter and uncertainties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8A72CAE-70F3-837B-4D6E-8778D220C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30">
            <a:extLst>
              <a:ext uri="{FF2B5EF4-FFF2-40B4-BE49-F238E27FC236}">
                <a16:creationId xmlns:a16="http://schemas.microsoft.com/office/drawing/2014/main" id="{1B4D587E-87BE-16F2-4FDC-8E72A803FF10}"/>
              </a:ext>
            </a:extLst>
          </p:cNvPr>
          <p:cNvSpPr/>
          <p:nvPr/>
        </p:nvSpPr>
        <p:spPr>
          <a:xfrm>
            <a:off x="-228600" y="-156600"/>
            <a:ext cx="8320484" cy="804103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Jitter correction: Phase 2 (combined)</a:t>
            </a:r>
            <a:endParaRPr lang="en-US"/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A8D9EBAF-C187-BEF4-227B-168D2B78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073"/>
            <a:ext cx="12192000" cy="54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1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26E84F-4670-F5F1-26F7-E6612ED8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5">
            <a:extLst>
              <a:ext uri="{FF2B5EF4-FFF2-40B4-BE49-F238E27FC236}">
                <a16:creationId xmlns:a16="http://schemas.microsoft.com/office/drawing/2014/main" id="{357FFC87-DFB0-5B55-92CA-78920FA9AFF0}"/>
              </a:ext>
            </a:extLst>
          </p:cNvPr>
          <p:cNvSpPr/>
          <p:nvPr/>
        </p:nvSpPr>
        <p:spPr>
          <a:xfrm>
            <a:off x="-228600" y="-156600"/>
            <a:ext cx="1257156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Best results Aug – Oct 2020 (1 month apart, ~1 m dh)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A871D-0D64-F5D9-98F2-305583CCA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31" y="986822"/>
            <a:ext cx="6202420" cy="57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0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D1A7DCA-C07C-2C11-ECDB-D61170D78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5">
            <a:extLst>
              <a:ext uri="{FF2B5EF4-FFF2-40B4-BE49-F238E27FC236}">
                <a16:creationId xmlns:a16="http://schemas.microsoft.com/office/drawing/2014/main" id="{AFC78707-9A38-6079-B966-A3037EC43AAE}"/>
              </a:ext>
            </a:extLst>
          </p:cNvPr>
          <p:cNvSpPr/>
          <p:nvPr/>
        </p:nvSpPr>
        <p:spPr>
          <a:xfrm>
            <a:off x="-228600" y="-156600"/>
            <a:ext cx="1257156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Best results Oct 2020 – Sep 2023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5AB43-77AB-5084-925A-4964AEF7D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021" y="818676"/>
            <a:ext cx="6521447" cy="60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56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BDB47BE-E51D-A5C5-0954-6BD441306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3">
            <a:extLst>
              <a:ext uri="{FF2B5EF4-FFF2-40B4-BE49-F238E27FC236}">
                <a16:creationId xmlns:a16="http://schemas.microsoft.com/office/drawing/2014/main" id="{13328E9C-D4EF-5510-F3BE-4F17CFCC9D89}"/>
              </a:ext>
            </a:extLst>
          </p:cNvPr>
          <p:cNvSpPr/>
          <p:nvPr/>
        </p:nvSpPr>
        <p:spPr>
          <a:xfrm>
            <a:off x="8613000" y="9874440"/>
            <a:ext cx="175680" cy="45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7">
            <a:extLst>
              <a:ext uri="{FF2B5EF4-FFF2-40B4-BE49-F238E27FC236}">
                <a16:creationId xmlns:a16="http://schemas.microsoft.com/office/drawing/2014/main" id="{3FE35BAA-32D2-4F19-DC75-C8F933E85625}"/>
              </a:ext>
            </a:extLst>
          </p:cNvPr>
          <p:cNvSpPr/>
          <p:nvPr/>
        </p:nvSpPr>
        <p:spPr>
          <a:xfrm>
            <a:off x="-228600" y="-156600"/>
            <a:ext cx="1257156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Uncertainty RH2022</a:t>
            </a:r>
            <a:endParaRPr lang="en-US"/>
          </a:p>
        </p:txBody>
      </p:sp>
      <p:pic>
        <p:nvPicPr>
          <p:cNvPr id="4" name="Picture 3" descr="A graph of elevation difference&#10;&#10;AI-generated content may be incorrect.">
            <a:extLst>
              <a:ext uri="{FF2B5EF4-FFF2-40B4-BE49-F238E27FC236}">
                <a16:creationId xmlns:a16="http://schemas.microsoft.com/office/drawing/2014/main" id="{E4F316FA-F640-7EC0-EFAE-DBF1D14D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7" y="982413"/>
            <a:ext cx="5829243" cy="5138778"/>
          </a:xfrm>
          <a:prstGeom prst="rect">
            <a:avLst/>
          </a:prstGeom>
        </p:spPr>
      </p:pic>
      <p:pic>
        <p:nvPicPr>
          <p:cNvPr id="5" name="Picture 4" descr="A graph of elevation difference&#10;&#10;AI-generated content may be incorrect.">
            <a:extLst>
              <a:ext uri="{FF2B5EF4-FFF2-40B4-BE49-F238E27FC236}">
                <a16:creationId xmlns:a16="http://schemas.microsoft.com/office/drawing/2014/main" id="{FC79E1F3-5866-89D1-8870-F220001D8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83" y="982413"/>
            <a:ext cx="5948896" cy="51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7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91D18EA-E825-DA2F-DF74-1152A84D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3">
            <a:extLst>
              <a:ext uri="{FF2B5EF4-FFF2-40B4-BE49-F238E27FC236}">
                <a16:creationId xmlns:a16="http://schemas.microsoft.com/office/drawing/2014/main" id="{CF64EEBC-2E94-775F-D191-A8348AFBA4F1}"/>
              </a:ext>
            </a:extLst>
          </p:cNvPr>
          <p:cNvSpPr/>
          <p:nvPr/>
        </p:nvSpPr>
        <p:spPr>
          <a:xfrm>
            <a:off x="8613000" y="9874440"/>
            <a:ext cx="175680" cy="45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7">
            <a:extLst>
              <a:ext uri="{FF2B5EF4-FFF2-40B4-BE49-F238E27FC236}">
                <a16:creationId xmlns:a16="http://schemas.microsoft.com/office/drawing/2014/main" id="{36EA054F-321C-EFAA-DD98-F69DACFC04C6}"/>
              </a:ext>
            </a:extLst>
          </p:cNvPr>
          <p:cNvSpPr/>
          <p:nvPr/>
        </p:nvSpPr>
        <p:spPr>
          <a:xfrm>
            <a:off x="-228600" y="-156600"/>
            <a:ext cx="1257156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Uncertainties RH2022</a:t>
            </a:r>
            <a:endParaRPr lang="en-US"/>
          </a:p>
        </p:txBody>
      </p:sp>
      <p:pic>
        <p:nvPicPr>
          <p:cNvPr id="2" name="Picture 1" descr="A graph of elevation difference&#10;&#10;AI-generated content may be incorrect.">
            <a:extLst>
              <a:ext uri="{FF2B5EF4-FFF2-40B4-BE49-F238E27FC236}">
                <a16:creationId xmlns:a16="http://schemas.microsoft.com/office/drawing/2014/main" id="{9FE1BC9A-3EAD-14E2-CEF2-4AFCBF99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7" y="1129145"/>
            <a:ext cx="5554042" cy="48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10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2"/>
          <p:cNvSpPr/>
          <p:nvPr/>
        </p:nvSpPr>
        <p:spPr>
          <a:xfrm>
            <a:off x="-123480" y="2304720"/>
            <a:ext cx="12322440" cy="192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trike="noStrike" spc="-1">
                <a:solidFill>
                  <a:srgbClr val="FFFFFF"/>
                </a:solidFill>
                <a:latin typeface="Arial"/>
                <a:ea typeface="Arial"/>
              </a:rPr>
              <a:t>Thank you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278" name="Picture 277"/>
          <p:cNvPicPr/>
          <p:nvPr/>
        </p:nvPicPr>
        <p:blipFill>
          <a:blip r:embed="rId3"/>
          <a:stretch/>
        </p:blipFill>
        <p:spPr>
          <a:xfrm>
            <a:off x="-76200" y="-790451"/>
            <a:ext cx="12342960" cy="1160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30"/>
          <p:cNvSpPr/>
          <p:nvPr/>
        </p:nvSpPr>
        <p:spPr>
          <a:xfrm>
            <a:off x="-228600" y="-156600"/>
            <a:ext cx="359460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Data overview</a:t>
            </a:r>
            <a:endParaRPr lang="en-US"/>
          </a:p>
        </p:txBody>
      </p:sp>
      <p:pic>
        <p:nvPicPr>
          <p:cNvPr id="2" name="Picture 1" descr="A map of different colors&#10;&#10;AI-generated content may be incorrect.">
            <a:extLst>
              <a:ext uri="{FF2B5EF4-FFF2-40B4-BE49-F238E27FC236}">
                <a16:creationId xmlns:a16="http://schemas.microsoft.com/office/drawing/2014/main" id="{B23576E3-7BAF-5A6E-23C8-4954F73AF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696" y="-13461"/>
            <a:ext cx="6337087" cy="6850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65F72-24CD-1118-5920-20E9E103283B}"/>
              </a:ext>
            </a:extLst>
          </p:cNvPr>
          <p:cNvSpPr txBox="1"/>
          <p:nvPr/>
        </p:nvSpPr>
        <p:spPr>
          <a:xfrm>
            <a:off x="7328385" y="1775514"/>
            <a:ext cx="19824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2020-08-16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E098D-3D14-28CB-4B22-7E838E827F2F}"/>
              </a:ext>
            </a:extLst>
          </p:cNvPr>
          <p:cNvSpPr txBox="1"/>
          <p:nvPr/>
        </p:nvSpPr>
        <p:spPr>
          <a:xfrm>
            <a:off x="5056763" y="4708495"/>
            <a:ext cx="19824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2020-08-16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A0AC7-CD37-EDF4-88F7-8ACA2D38DCA5}"/>
              </a:ext>
            </a:extLst>
          </p:cNvPr>
          <p:cNvSpPr txBox="1"/>
          <p:nvPr/>
        </p:nvSpPr>
        <p:spPr>
          <a:xfrm>
            <a:off x="5056763" y="2206834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2020-08-14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628EDF6-2EE7-9A49-A798-0AB13A417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different colors&#10;&#10;AI-generated content may be incorrect.">
            <a:extLst>
              <a:ext uri="{FF2B5EF4-FFF2-40B4-BE49-F238E27FC236}">
                <a16:creationId xmlns:a16="http://schemas.microsoft.com/office/drawing/2014/main" id="{7E7A1520-7832-6916-4458-5844C376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872" y="6927"/>
            <a:ext cx="64458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4A643-982B-3D6A-5C43-05E2E1220E75}"/>
              </a:ext>
            </a:extLst>
          </p:cNvPr>
          <p:cNvSpPr txBox="1"/>
          <p:nvPr/>
        </p:nvSpPr>
        <p:spPr>
          <a:xfrm>
            <a:off x="7612034" y="1781003"/>
            <a:ext cx="19824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2020-10-01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23285-F0DD-AA19-96C1-58EEDB65802F}"/>
              </a:ext>
            </a:extLst>
          </p:cNvPr>
          <p:cNvSpPr txBox="1"/>
          <p:nvPr/>
        </p:nvSpPr>
        <p:spPr>
          <a:xfrm>
            <a:off x="4960303" y="4163961"/>
            <a:ext cx="19824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2020-10-05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E5AD0-78AA-E396-0187-6B8578040DB9}"/>
              </a:ext>
            </a:extLst>
          </p:cNvPr>
          <p:cNvSpPr txBox="1"/>
          <p:nvPr/>
        </p:nvSpPr>
        <p:spPr>
          <a:xfrm>
            <a:off x="7514126" y="3801556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2020-10-02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BA1C2-E862-71B7-9349-1B287FF373C2}"/>
              </a:ext>
            </a:extLst>
          </p:cNvPr>
          <p:cNvSpPr txBox="1"/>
          <p:nvPr/>
        </p:nvSpPr>
        <p:spPr>
          <a:xfrm>
            <a:off x="5070687" y="2201985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2020-10-02</a:t>
            </a:r>
          </a:p>
        </p:txBody>
      </p:sp>
      <p:sp>
        <p:nvSpPr>
          <p:cNvPr id="8" name="CustomShape 30">
            <a:extLst>
              <a:ext uri="{FF2B5EF4-FFF2-40B4-BE49-F238E27FC236}">
                <a16:creationId xmlns:a16="http://schemas.microsoft.com/office/drawing/2014/main" id="{BC0C1FAD-FBCF-5D4A-BE1A-A138832FDB86}"/>
              </a:ext>
            </a:extLst>
          </p:cNvPr>
          <p:cNvSpPr/>
          <p:nvPr/>
        </p:nvSpPr>
        <p:spPr>
          <a:xfrm>
            <a:off x="-228600" y="-156600"/>
            <a:ext cx="359460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Data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AD799FC-07DD-15F7-3D9A-D6DF484EB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different colors&#10;&#10;AI-generated content may be incorrect.">
            <a:extLst>
              <a:ext uri="{FF2B5EF4-FFF2-40B4-BE49-F238E27FC236}">
                <a16:creationId xmlns:a16="http://schemas.microsoft.com/office/drawing/2014/main" id="{B5B5550D-780B-01F9-051C-F0DD64164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18" y="0"/>
            <a:ext cx="64458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25877-CF0A-DBD4-C929-051576356062}"/>
              </a:ext>
            </a:extLst>
          </p:cNvPr>
          <p:cNvSpPr txBox="1"/>
          <p:nvPr/>
        </p:nvSpPr>
        <p:spPr>
          <a:xfrm>
            <a:off x="7326757" y="1843349"/>
            <a:ext cx="19824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2023-09-12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5EBBF-00EA-1246-5689-5DFF55825B60}"/>
              </a:ext>
            </a:extLst>
          </p:cNvPr>
          <p:cNvSpPr txBox="1"/>
          <p:nvPr/>
        </p:nvSpPr>
        <p:spPr>
          <a:xfrm>
            <a:off x="7487047" y="4418085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2023-09-11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56EC5-B1D6-7D0C-F870-70E263AB491D}"/>
              </a:ext>
            </a:extLst>
          </p:cNvPr>
          <p:cNvSpPr txBox="1"/>
          <p:nvPr/>
        </p:nvSpPr>
        <p:spPr>
          <a:xfrm>
            <a:off x="5043609" y="4688877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2023-09-11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C9A3D-8677-1772-7B09-E97CC7F45506}"/>
              </a:ext>
            </a:extLst>
          </p:cNvPr>
          <p:cNvSpPr txBox="1"/>
          <p:nvPr/>
        </p:nvSpPr>
        <p:spPr>
          <a:xfrm>
            <a:off x="4577592" y="3001141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2023-09-11</a:t>
            </a:r>
          </a:p>
        </p:txBody>
      </p:sp>
      <p:sp>
        <p:nvSpPr>
          <p:cNvPr id="5" name="CustomShape 30">
            <a:extLst>
              <a:ext uri="{FF2B5EF4-FFF2-40B4-BE49-F238E27FC236}">
                <a16:creationId xmlns:a16="http://schemas.microsoft.com/office/drawing/2014/main" id="{0B4BCC47-4D27-B718-4992-C96589FD0594}"/>
              </a:ext>
            </a:extLst>
          </p:cNvPr>
          <p:cNvSpPr/>
          <p:nvPr/>
        </p:nvSpPr>
        <p:spPr>
          <a:xfrm>
            <a:off x="-228600" y="-156600"/>
            <a:ext cx="359460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Data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4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3F5EFC4-82C8-0541-0B3A-24EA8547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different colors&#10;&#10;AI-generated content may be incorrect.">
            <a:extLst>
              <a:ext uri="{FF2B5EF4-FFF2-40B4-BE49-F238E27FC236}">
                <a16:creationId xmlns:a16="http://schemas.microsoft.com/office/drawing/2014/main" id="{C8DEA756-5C1C-42D7-6832-741C1E9D3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45" y="0"/>
            <a:ext cx="706863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879A58-4695-36AC-6083-E68829D5C977}"/>
              </a:ext>
            </a:extLst>
          </p:cNvPr>
          <p:cNvSpPr txBox="1"/>
          <p:nvPr/>
        </p:nvSpPr>
        <p:spPr>
          <a:xfrm>
            <a:off x="4420154" y="2467740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2021-09-09</a:t>
            </a:r>
          </a:p>
        </p:txBody>
      </p:sp>
      <p:sp>
        <p:nvSpPr>
          <p:cNvPr id="4" name="CustomShape 30">
            <a:extLst>
              <a:ext uri="{FF2B5EF4-FFF2-40B4-BE49-F238E27FC236}">
                <a16:creationId xmlns:a16="http://schemas.microsoft.com/office/drawing/2014/main" id="{1E12C8DF-20FE-2DFA-5880-ED169D685B07}"/>
              </a:ext>
            </a:extLst>
          </p:cNvPr>
          <p:cNvSpPr/>
          <p:nvPr/>
        </p:nvSpPr>
        <p:spPr>
          <a:xfrm>
            <a:off x="-228600" y="-156600"/>
            <a:ext cx="3594600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Data overview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A1740-A800-91D3-79B0-FFC52849711B}"/>
              </a:ext>
            </a:extLst>
          </p:cNvPr>
          <p:cNvSpPr txBox="1"/>
          <p:nvPr/>
        </p:nvSpPr>
        <p:spPr>
          <a:xfrm>
            <a:off x="8340989" y="1047649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2021-10-06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3361A-3C24-B673-F364-7B922996FD54}"/>
              </a:ext>
            </a:extLst>
          </p:cNvPr>
          <p:cNvSpPr txBox="1"/>
          <p:nvPr/>
        </p:nvSpPr>
        <p:spPr>
          <a:xfrm>
            <a:off x="6193534" y="4587485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2021-10-06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B7927-C682-50F9-E8A3-BBCE1EC09387}"/>
              </a:ext>
            </a:extLst>
          </p:cNvPr>
          <p:cNvSpPr txBox="1"/>
          <p:nvPr/>
        </p:nvSpPr>
        <p:spPr>
          <a:xfrm>
            <a:off x="6442916" y="1830430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2021-10-11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FAA9A-0864-B8C9-EB81-805CA7FA569E}"/>
              </a:ext>
            </a:extLst>
          </p:cNvPr>
          <p:cNvSpPr txBox="1"/>
          <p:nvPr/>
        </p:nvSpPr>
        <p:spPr>
          <a:xfrm>
            <a:off x="4059932" y="5314846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2021-10-11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34BE5-3CDF-1A3C-9464-A478B6BC7F62}"/>
              </a:ext>
            </a:extLst>
          </p:cNvPr>
          <p:cNvSpPr txBox="1"/>
          <p:nvPr/>
        </p:nvSpPr>
        <p:spPr>
          <a:xfrm>
            <a:off x="2716040" y="4940773"/>
            <a:ext cx="15367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2021-10-11</a:t>
            </a:r>
          </a:p>
        </p:txBody>
      </p:sp>
    </p:spTree>
    <p:extLst>
      <p:ext uri="{BB962C8B-B14F-4D97-AF65-F5344CB8AC3E}">
        <p14:creationId xmlns:p14="http://schemas.microsoft.com/office/powerpoint/2010/main" val="2529703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ADA63D-59E2-2779-717E-845443DAF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30">
            <a:extLst>
              <a:ext uri="{FF2B5EF4-FFF2-40B4-BE49-F238E27FC236}">
                <a16:creationId xmlns:a16="http://schemas.microsoft.com/office/drawing/2014/main" id="{07D71394-432C-2A27-AF6E-FDB155FEF521}"/>
              </a:ext>
            </a:extLst>
          </p:cNvPr>
          <p:cNvSpPr/>
          <p:nvPr/>
        </p:nvSpPr>
        <p:spPr>
          <a:xfrm>
            <a:off x="-228600" y="-156600"/>
            <a:ext cx="3830127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DEM processing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AC5CE-BC0D-9976-6856-2D0C5FAF8722}"/>
              </a:ext>
            </a:extLst>
          </p:cNvPr>
          <p:cNvSpPr txBox="1"/>
          <p:nvPr/>
        </p:nvSpPr>
        <p:spPr>
          <a:xfrm>
            <a:off x="3045405" y="3759992"/>
            <a:ext cx="695075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 err="1"/>
              <a:t>mapproject</a:t>
            </a:r>
            <a:r>
              <a:rPr lang="en-US" i="1" dirty="0"/>
              <a:t> img1.tif rpc1 --ref </a:t>
            </a:r>
            <a:r>
              <a:rPr lang="en-US" i="1" dirty="0" err="1"/>
              <a:t>lidar.tif</a:t>
            </a:r>
            <a:endParaRPr lang="en-US" i="1" dirty="0"/>
          </a:p>
          <a:p>
            <a:r>
              <a:rPr lang="en-US" i="1" dirty="0" err="1"/>
              <a:t>parallel_stereo</a:t>
            </a:r>
            <a:r>
              <a:rPr lang="en-US" i="1" dirty="0"/>
              <a:t> img1mp.tif img2mp.tif rpc1 rpc2 </a:t>
            </a:r>
            <a:r>
              <a:rPr lang="en-US" i="1" dirty="0" err="1"/>
              <a:t>lidar.tif</a:t>
            </a:r>
            <a:endParaRPr lang="en-US" i="1" dirty="0"/>
          </a:p>
          <a:p>
            <a:r>
              <a:rPr lang="en-US" i="1" dirty="0"/>
              <a:t>point2dem </a:t>
            </a:r>
            <a:r>
              <a:rPr lang="en-US" i="1" dirty="0" err="1"/>
              <a:t>hofsj-PC.tif</a:t>
            </a:r>
            <a:r>
              <a:rPr lang="en-US" i="1" dirty="0"/>
              <a:t> </a:t>
            </a:r>
            <a:r>
              <a:rPr lang="en-US" i="1" dirty="0" err="1"/>
              <a:t>hofsj-DEM.tif</a:t>
            </a:r>
            <a:endParaRPr lang="en-US" i="1" dirty="0"/>
          </a:p>
          <a:p>
            <a:r>
              <a:rPr lang="en-US" i="1" dirty="0"/>
              <a:t>dem_align.py -</a:t>
            </a:r>
            <a:r>
              <a:rPr lang="en-US" i="1" dirty="0" err="1"/>
              <a:t>tiltcorr</a:t>
            </a:r>
            <a:r>
              <a:rPr lang="en-US" i="1" dirty="0"/>
              <a:t> –mask "glaciers" </a:t>
            </a:r>
            <a:r>
              <a:rPr lang="en-US" i="1" dirty="0" err="1"/>
              <a:t>dem.tif</a:t>
            </a:r>
            <a:r>
              <a:rPr lang="en-US" i="1" dirty="0"/>
              <a:t> </a:t>
            </a:r>
            <a:r>
              <a:rPr lang="en-US" i="1" dirty="0" err="1"/>
              <a:t>lidar.tif</a:t>
            </a:r>
            <a:endParaRPr lang="en-US" i="1" dirty="0"/>
          </a:p>
          <a:p>
            <a:endParaRPr lang="en-US" dirty="0"/>
          </a:p>
        </p:txBody>
      </p:sp>
      <p:pic>
        <p:nvPicPr>
          <p:cNvPr id="2" name="Picture 1" descr="GitHub - NeoGeographyToolkit/StereoPipeline: The NASA Ames ...">
            <a:extLst>
              <a:ext uri="{FF2B5EF4-FFF2-40B4-BE49-F238E27FC236}">
                <a16:creationId xmlns:a16="http://schemas.microsoft.com/office/drawing/2014/main" id="{5A3081E9-1BAB-1030-3840-A67FE29E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39170"/>
            <a:ext cx="4371110" cy="21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7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CAF1F36-B295-C6A4-DF59-EA550614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30">
            <a:extLst>
              <a:ext uri="{FF2B5EF4-FFF2-40B4-BE49-F238E27FC236}">
                <a16:creationId xmlns:a16="http://schemas.microsoft.com/office/drawing/2014/main" id="{72FEF770-A544-D42F-87E4-4079212099DC}"/>
              </a:ext>
            </a:extLst>
          </p:cNvPr>
          <p:cNvSpPr/>
          <p:nvPr/>
        </p:nvSpPr>
        <p:spPr>
          <a:xfrm>
            <a:off x="-228600" y="-156600"/>
            <a:ext cx="6878127" cy="912960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Jitter correction: explanation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B8D778-3385-8CCD-F091-192469FB1E59}"/>
              </a:ext>
            </a:extLst>
          </p:cNvPr>
          <p:cNvSpPr txBox="1"/>
          <p:nvPr/>
        </p:nvSpPr>
        <p:spPr>
          <a:xfrm>
            <a:off x="220337" y="1401571"/>
            <a:ext cx="1165689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Phase 1 – Per-slave spline correction</a:t>
            </a:r>
          </a:p>
          <a:p>
            <a:r>
              <a:rPr lang="en-US"/>
              <a:t>  Along-track spline</a:t>
            </a:r>
          </a:p>
          <a:p>
            <a:r>
              <a:rPr lang="en-US"/>
              <a:t>     Across-track polynomial</a:t>
            </a:r>
          </a:p>
          <a:p>
            <a:endParaRPr lang="en-US" dirty="0"/>
          </a:p>
          <a:p>
            <a:r>
              <a:rPr lang="en-US"/>
              <a:t>Phase 2 – Global simultaneous adjustment. Lidar + synchronous overlaps as reference</a:t>
            </a:r>
          </a:p>
          <a:p>
            <a:r>
              <a:rPr lang="en-US"/>
              <a:t>     Phase 2.1 - Across-track correction: Degree 3 polynomial per slave -&gt; LSQR</a:t>
            </a:r>
          </a:p>
          <a:p>
            <a:r>
              <a:rPr lang="en-US" dirty="0"/>
              <a:t>     Phase 2.2 - Along-track correction: </a:t>
            </a:r>
            <a:r>
              <a:rPr lang="en-US" dirty="0" err="1"/>
              <a:t>Substracts</a:t>
            </a:r>
            <a:r>
              <a:rPr lang="en-US" dirty="0"/>
              <a:t> Phase 2.1, then Degree-6 polynomial per slave. -&gt; LSQR</a:t>
            </a:r>
          </a:p>
          <a:p>
            <a:endParaRPr lang="en-US" dirty="0"/>
          </a:p>
          <a:p>
            <a:r>
              <a:rPr lang="en-US"/>
              <a:t>"Sweep" of all the parameters that can affect the results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2"/>
              </a:rPr>
              <a:t>https://ftp.lmi.is/.stm/joaquin/tmp/sweep_animation.webm</a:t>
            </a:r>
            <a:endParaRPr lang="en-US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07AB8BD-59E0-A695-1741-8CAADAAC2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048" y="4500130"/>
            <a:ext cx="57435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6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BFE7A1-A2FE-FF4F-7CA1-99CCA1E87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30">
            <a:extLst>
              <a:ext uri="{FF2B5EF4-FFF2-40B4-BE49-F238E27FC236}">
                <a16:creationId xmlns:a16="http://schemas.microsoft.com/office/drawing/2014/main" id="{CAFDA542-4CD4-E171-7396-8CFC989567C4}"/>
              </a:ext>
            </a:extLst>
          </p:cNvPr>
          <p:cNvSpPr/>
          <p:nvPr/>
        </p:nvSpPr>
        <p:spPr>
          <a:xfrm>
            <a:off x="-228600" y="-156600"/>
            <a:ext cx="8034734" cy="804103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Jitter correction: Phase 1 (example)</a:t>
            </a:r>
            <a:endParaRPr lang="en-US"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447AA9BA-9F4C-1A30-E554-986E62CD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6" y="775607"/>
            <a:ext cx="988672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66EFD83-D06D-1B00-702C-18366F2C1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30">
            <a:extLst>
              <a:ext uri="{FF2B5EF4-FFF2-40B4-BE49-F238E27FC236}">
                <a16:creationId xmlns:a16="http://schemas.microsoft.com/office/drawing/2014/main" id="{8E7D0397-D753-6609-4F82-AD69F92DB2A1}"/>
              </a:ext>
            </a:extLst>
          </p:cNvPr>
          <p:cNvSpPr/>
          <p:nvPr/>
        </p:nvSpPr>
        <p:spPr>
          <a:xfrm>
            <a:off x="-228600" y="-156600"/>
            <a:ext cx="8361305" cy="804103"/>
          </a:xfrm>
          <a:prstGeom prst="rect">
            <a:avLst/>
          </a:prstGeom>
          <a:gradFill rotWithShape="0">
            <a:gsLst>
              <a:gs pos="0">
                <a:srgbClr val="EEEEEE"/>
              </a:gs>
              <a:gs pos="100000">
                <a:srgbClr val="EEEEEE">
                  <a:alpha val="0"/>
                </a:srgbClr>
              </a:gs>
            </a:gsLst>
            <a:lin ang="5400000"/>
          </a:gradFill>
          <a:ln w="5724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440" tIns="73440" rIns="118440" bIns="73440" anchor="ctr">
            <a:noAutofit/>
          </a:bodyPr>
          <a:lstStyle/>
          <a:p>
            <a:pPr algn="ctr"/>
            <a:r>
              <a:rPr lang="en-US" sz="4000" spc="-1">
                <a:solidFill>
                  <a:srgbClr val="000000"/>
                </a:solidFill>
                <a:latin typeface="Calibri"/>
              </a:rPr>
              <a:t>Jitter correction: Phase 1 (example)</a:t>
            </a:r>
            <a:endParaRPr lang="en-US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98003981-2521-4B0F-39CA-E95620761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5" y="775607"/>
            <a:ext cx="1001920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59154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Framtíðarsýn fyrir  Landmælingar Íslands</dc:title>
  <dc:subject/>
  <dc:creator>Eydís Líndal Finnbogadóttir</dc:creator>
  <dc:description/>
  <cp:revision>189</cp:revision>
  <dcterms:created xsi:type="dcterms:W3CDTF">2019-09-25T17:28:55Z</dcterms:created>
  <dcterms:modified xsi:type="dcterms:W3CDTF">2026-03-13T12:08:29Z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3</vt:i4>
  </property>
  <property fmtid="{D5CDD505-2E9C-101B-9397-08002B2CF9AE}" pid="7" name="PresentationFormat">
    <vt:lpwstr>Widescreen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23</vt:i4>
  </property>
</Properties>
</file>