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8" r:id="rId2"/>
    <p:sldId id="448" r:id="rId3"/>
    <p:sldId id="450" r:id="rId4"/>
    <p:sldId id="476" r:id="rId5"/>
    <p:sldId id="452" r:id="rId6"/>
    <p:sldId id="466" r:id="rId7"/>
    <p:sldId id="473" r:id="rId8"/>
    <p:sldId id="457" r:id="rId9"/>
    <p:sldId id="467" r:id="rId10"/>
    <p:sldId id="474" r:id="rId11"/>
    <p:sldId id="478" r:id="rId12"/>
    <p:sldId id="470" r:id="rId13"/>
    <p:sldId id="462" r:id="rId14"/>
    <p:sldId id="445" r:id="rId15"/>
    <p:sldId id="436" r:id="rId16"/>
    <p:sldId id="468" r:id="rId17"/>
    <p:sldId id="471" r:id="rId18"/>
    <p:sldId id="459" r:id="rId19"/>
    <p:sldId id="479" r:id="rId20"/>
    <p:sldId id="477" r:id="rId21"/>
    <p:sldId id="472" r:id="rId22"/>
    <p:sldId id="346" r:id="rId23"/>
  </p:sldIdLst>
  <p:sldSz cx="12192000" cy="6858000"/>
  <p:notesSz cx="6797675" cy="9874250"/>
  <p:defaultTextStyle>
    <a:defPPr>
      <a:defRPr lang="is-I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503"/>
    <a:srgbClr val="1D3D0B"/>
    <a:srgbClr val="3E8218"/>
    <a:srgbClr val="2F5597"/>
    <a:srgbClr val="0000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5407" autoAdjust="0"/>
  </p:normalViewPr>
  <p:slideViewPr>
    <p:cSldViewPr snapToGrid="0">
      <p:cViewPr varScale="1">
        <p:scale>
          <a:sx n="75" d="100"/>
          <a:sy n="75" d="100"/>
        </p:scale>
        <p:origin x="802" y="48"/>
      </p:cViewPr>
      <p:guideLst/>
    </p:cSldViewPr>
  </p:slideViewPr>
  <p:outlineViewPr>
    <p:cViewPr>
      <p:scale>
        <a:sx n="66" d="100"/>
        <a:sy n="66" d="100"/>
      </p:scale>
      <p:origin x="0" y="-79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066"/>
    </p:cViewPr>
  </p:sorterViewPr>
  <p:notesViewPr>
    <p:cSldViewPr snapToGrid="0">
      <p:cViewPr varScale="1">
        <p:scale>
          <a:sx n="88" d="100"/>
          <a:sy n="88" d="100"/>
        </p:scale>
        <p:origin x="3763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13715-1BED-41E6-91EC-9367E248F4A5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s-I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6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020E6-39BF-49FC-8066-372B74CD825C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64383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celand-prateekdidwania.wikispaces.com/Location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-sa/3.0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CE1BD9-5DCA-487A-A278-775451763C4C}" type="slidenum">
              <a:rPr lang="en-GB"/>
              <a:pPr/>
              <a:t>1</a:t>
            </a:fld>
            <a:endParaRPr lang="en-GB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024" y="4320136"/>
            <a:ext cx="5592184" cy="4093161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Is it easier or harder to implement INSPIRE in a small country – story from Iceland.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Iceland, a country with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litle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under 350.000 inhabitants, not part of EU but still obligated to implement INSPIRE. The Icelandic INSPIRE implementation team of four people is placed at the National Land Survey of Iceland</a:t>
            </a:r>
            <a:r>
              <a:rPr lang="en-US" strike="noStrike" dirty="0">
                <a:solidFill>
                  <a:srgbClr val="000000"/>
                </a:solidFill>
                <a:latin typeface="Arial" panose="020B0604020202020204" pitchFamily="34" charset="0"/>
              </a:rPr>
              <a:t>, partly working with INSPIRE. </a:t>
            </a:r>
            <a:r>
              <a:rPr lang="en-US" i="1" strike="noStrike" dirty="0">
                <a:solidFill>
                  <a:srgbClr val="C00000"/>
                </a:solidFill>
                <a:latin typeface="Arial" panose="020B0604020202020204" pitchFamily="34" charset="0"/>
              </a:rPr>
              <a:t>Implementing INSPIRE is only one of many projects that we are working on.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In the presentation we will try to give some examples of how the complex implementation of INSPIRE is done with few people in a small country, the pros and cons. We will put emphasis on cooperation, quick decision making and the goal "keep it simple".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use of open source solutions will be brought up as well as the cooperation with private companies and how to deal with the "resistance group" or the small kings.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s-I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s-IS" i="1" dirty="0"/>
              <a:t>We will talk about opportunities, barriers and new methods on how to deliver/present datasets as well as how we emphasize on using standards to ensure acces to data.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s-IS" dirty="0"/>
              <a:t>Við munum ræða um tækifæri, hindranir og nýjar leiðir við framsetningu gagna auk þess að leggja áherslu á notkun staðla til að tryggja aðgengi.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288925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/>
              <a:t>That </a:t>
            </a:r>
            <a:r>
              <a:rPr lang="is-IS" dirty="0" err="1"/>
              <a:t>might</a:t>
            </a:r>
            <a:r>
              <a:rPr lang="is-IS" dirty="0"/>
              <a:t> </a:t>
            </a:r>
            <a:r>
              <a:rPr lang="is-IS" dirty="0" err="1"/>
              <a:t>be</a:t>
            </a:r>
            <a:r>
              <a:rPr lang="is-IS" dirty="0"/>
              <a:t> </a:t>
            </a:r>
            <a:r>
              <a:rPr lang="is-IS" dirty="0" err="1"/>
              <a:t>harzh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say</a:t>
            </a:r>
            <a:r>
              <a:rPr lang="is-IS" dirty="0"/>
              <a:t> </a:t>
            </a:r>
            <a:r>
              <a:rPr lang="is-IS" dirty="0" err="1"/>
              <a:t>if</a:t>
            </a:r>
            <a:r>
              <a:rPr lang="is-IS" dirty="0"/>
              <a:t> </a:t>
            </a:r>
            <a:r>
              <a:rPr lang="is-IS" dirty="0" err="1"/>
              <a:t>you</a:t>
            </a:r>
            <a:r>
              <a:rPr lang="is-IS" dirty="0"/>
              <a:t> are </a:t>
            </a:r>
            <a:r>
              <a:rPr lang="is-IS" dirty="0" err="1"/>
              <a:t>implementing</a:t>
            </a:r>
            <a:r>
              <a:rPr lang="is-IS" dirty="0"/>
              <a:t> INSPIRE – </a:t>
            </a:r>
            <a:r>
              <a:rPr lang="is-IS" dirty="0" err="1"/>
              <a:t>but</a:t>
            </a:r>
            <a:r>
              <a:rPr lang="is-IS" dirty="0"/>
              <a:t> any </a:t>
            </a:r>
            <a:r>
              <a:rPr lang="is-IS" dirty="0" err="1"/>
              <a:t>how</a:t>
            </a:r>
            <a:r>
              <a:rPr lang="is-I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18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619161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20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600313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s-IS" dirty="0">
              <a:solidFill>
                <a:srgbClr val="0070C0"/>
              </a:solidFill>
            </a:endParaRPr>
          </a:p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7E86F-0F8D-4F39-B980-053BB7020930}" type="slidenum">
              <a:rPr lang="is-IS" smtClean="0"/>
              <a:pPr/>
              <a:t>22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29079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s-IS" sz="1200" i="1" dirty="0">
                <a:hlinkClick r:id="rId3" tooltip="http://iceland-prateekdidwania.wikispaces.com/Location"/>
              </a:rPr>
              <a:t>These </a:t>
            </a:r>
            <a:r>
              <a:rPr lang="is-IS" sz="1200" i="1" dirty="0" err="1">
                <a:hlinkClick r:id="rId3" tooltip="http://iceland-prateekdidwania.wikispaces.com/Location"/>
              </a:rPr>
              <a:t>Photo</a:t>
            </a:r>
            <a:r>
              <a:rPr lang="is-IS" sz="1200" i="1" dirty="0" err="1"/>
              <a:t>s</a:t>
            </a:r>
            <a:r>
              <a:rPr lang="is-IS" sz="1200" i="1" dirty="0"/>
              <a:t> </a:t>
            </a:r>
            <a:r>
              <a:rPr lang="is-IS" sz="1200" i="1" dirty="0" err="1"/>
              <a:t>by</a:t>
            </a:r>
            <a:r>
              <a:rPr lang="is-IS" sz="1200" i="1" dirty="0"/>
              <a:t> </a:t>
            </a:r>
            <a:r>
              <a:rPr lang="is-IS" sz="1200" i="1" dirty="0" err="1"/>
              <a:t>Unknown</a:t>
            </a:r>
            <a:r>
              <a:rPr lang="is-IS" sz="1200" i="1" dirty="0"/>
              <a:t> </a:t>
            </a:r>
            <a:r>
              <a:rPr lang="is-IS" sz="1200" i="1" dirty="0" err="1"/>
              <a:t>Author</a:t>
            </a:r>
            <a:r>
              <a:rPr lang="is-IS" sz="1200" i="1" dirty="0"/>
              <a:t> is </a:t>
            </a:r>
            <a:r>
              <a:rPr lang="is-IS" sz="1200" i="1" dirty="0" err="1"/>
              <a:t>licensed</a:t>
            </a:r>
            <a:r>
              <a:rPr lang="is-IS" sz="1200" i="1" dirty="0"/>
              <a:t> under </a:t>
            </a:r>
            <a:r>
              <a:rPr lang="is-IS" sz="1200" i="1" dirty="0">
                <a:hlinkClick r:id="rId4" tooltip="https://creativecommons.org/licenses/by-sa/3.0/"/>
              </a:rPr>
              <a:t>CC BY-SA</a:t>
            </a:r>
            <a:endParaRPr lang="is-IS" sz="1200" i="1" dirty="0"/>
          </a:p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2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75280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/>
              <a:t>That might be harsh to say if you are implementing INSPIRE – but any how.</a:t>
            </a:r>
          </a:p>
          <a:p>
            <a:r>
              <a:rPr lang="is-IS" i="1" dirty="0"/>
              <a:t>Harsh? Ertu að meina strangur?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5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85118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i="1" dirty="0"/>
              <a:t>Þú útskýrir þessa glæru fyrir okkur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7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71499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/>
              <a:t>That </a:t>
            </a:r>
            <a:r>
              <a:rPr lang="is-IS" dirty="0" err="1"/>
              <a:t>might</a:t>
            </a:r>
            <a:r>
              <a:rPr lang="is-IS" dirty="0"/>
              <a:t> </a:t>
            </a:r>
            <a:r>
              <a:rPr lang="is-IS" dirty="0" err="1"/>
              <a:t>be</a:t>
            </a:r>
            <a:r>
              <a:rPr lang="is-IS" dirty="0"/>
              <a:t> </a:t>
            </a:r>
            <a:r>
              <a:rPr lang="is-IS" dirty="0" err="1"/>
              <a:t>harzh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say</a:t>
            </a:r>
            <a:r>
              <a:rPr lang="is-IS" dirty="0"/>
              <a:t> </a:t>
            </a:r>
            <a:r>
              <a:rPr lang="is-IS" dirty="0" err="1"/>
              <a:t>if</a:t>
            </a:r>
            <a:r>
              <a:rPr lang="is-IS" dirty="0"/>
              <a:t> </a:t>
            </a:r>
            <a:r>
              <a:rPr lang="is-IS" dirty="0" err="1"/>
              <a:t>you</a:t>
            </a:r>
            <a:r>
              <a:rPr lang="is-IS" dirty="0"/>
              <a:t> are </a:t>
            </a:r>
            <a:r>
              <a:rPr lang="is-IS" dirty="0" err="1"/>
              <a:t>implementing</a:t>
            </a:r>
            <a:r>
              <a:rPr lang="is-IS" dirty="0"/>
              <a:t> INSPIRE – </a:t>
            </a:r>
            <a:r>
              <a:rPr lang="is-IS" dirty="0" err="1"/>
              <a:t>but</a:t>
            </a:r>
            <a:r>
              <a:rPr lang="is-IS" dirty="0"/>
              <a:t> any </a:t>
            </a:r>
            <a:r>
              <a:rPr lang="is-IS" dirty="0" err="1"/>
              <a:t>how</a:t>
            </a:r>
            <a:r>
              <a:rPr lang="is-I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8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677025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11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949207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14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819797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15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588829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/>
              <a:t>Spurning um að stytta í þennann enda?</a:t>
            </a:r>
          </a:p>
          <a:p>
            <a:r>
              <a:rPr lang="is-IS" dirty="0"/>
              <a:t>Samein þess við næstu og næstu við </a:t>
            </a:r>
            <a:r>
              <a:rPr lang="is-IS"/>
              <a:t>þar næstu og sama um næstu tvær þar á eftir?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020E6-39BF-49FC-8066-372B74CD825C}" type="slidenum">
              <a:rPr lang="is-IS" smtClean="0"/>
              <a:t>16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35274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451763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6094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577356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1743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99325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999631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34538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745618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29F871-7CA0-417D-8901-A63FD3CE0F1F}"/>
              </a:ext>
            </a:extLst>
          </p:cNvPr>
          <p:cNvSpPr/>
          <p:nvPr userDrawn="1"/>
        </p:nvSpPr>
        <p:spPr>
          <a:xfrm>
            <a:off x="325609" y="0"/>
            <a:ext cx="4400204" cy="648652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0">
                <a:srgbClr val="2F5597">
                  <a:shade val="67500"/>
                  <a:satMod val="115000"/>
                  <a:alpha val="71000"/>
                </a:srgbClr>
              </a:gs>
              <a:gs pos="95000">
                <a:srgbClr val="2F559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	</a:t>
            </a:r>
            <a:endParaRPr lang="is-IS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7098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84494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C9752A-007B-46A9-92C9-706CC651544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343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7BA75-47A6-4388-ABEB-0AA8863C2902}" type="datetimeFigureOut">
              <a:rPr lang="is-IS" smtClean="0"/>
              <a:t>6.9.2018</a:t>
            </a:fld>
            <a:endParaRPr lang="is-I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s-I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858A3-D2B5-41E4-AFD7-7DB040771667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67420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celand-prateekdidwania.wikispaces.com/Location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97" t="5328" r="42180" b="11065"/>
          <a:stretch/>
        </p:blipFill>
        <p:spPr>
          <a:xfrm>
            <a:off x="4291244" y="1587325"/>
            <a:ext cx="3573652" cy="37070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23523" y="5691492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s-IS" sz="2400" dirty="0"/>
              <a:t>Eydís Líndal Finnbogadóttir</a:t>
            </a:r>
          </a:p>
          <a:p>
            <a:pPr algn="ctr"/>
            <a:r>
              <a:rPr lang="is-IS" dirty="0"/>
              <a:t>The National Land Survey of Iceland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is-IS" sz="3200" dirty="0"/>
            </a:br>
            <a:r>
              <a:rPr lang="en-US" sz="3200" dirty="0">
                <a:latin typeface="Bahnschrift SemiLight" panose="020B0502040204020203" pitchFamily="34" charset="0"/>
              </a:rPr>
              <a:t>How do you implement INSPIRE with 4 people</a:t>
            </a:r>
            <a:r>
              <a:rPr lang="is-IS" sz="3200" b="1" dirty="0"/>
              <a:t> </a:t>
            </a:r>
            <a:br>
              <a:rPr lang="is-IS" sz="3200" b="1" dirty="0"/>
            </a:br>
            <a:endParaRPr lang="is-IS" sz="3200" dirty="0"/>
          </a:p>
        </p:txBody>
      </p:sp>
    </p:spTree>
    <p:extLst>
      <p:ext uri="{BB962C8B-B14F-4D97-AF65-F5344CB8AC3E}">
        <p14:creationId xmlns:p14="http://schemas.microsoft.com/office/powerpoint/2010/main" val="76420726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82E843-53D3-4F47-B08B-3870281B9230}"/>
              </a:ext>
            </a:extLst>
          </p:cNvPr>
          <p:cNvSpPr txBox="1"/>
          <p:nvPr/>
        </p:nvSpPr>
        <p:spPr>
          <a:xfrm>
            <a:off x="4974616" y="498898"/>
            <a:ext cx="370449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Get an overview without putting pressure on the data provider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/>
          </a:p>
          <a:p>
            <a:pPr lvl="1">
              <a:lnSpc>
                <a:spcPct val="150000"/>
              </a:lnSpc>
            </a:pPr>
            <a:r>
              <a:rPr lang="en-US" sz="2400" dirty="0"/>
              <a:t>…. yet</a:t>
            </a:r>
          </a:p>
          <a:p>
            <a:pPr>
              <a:lnSpc>
                <a:spcPct val="150000"/>
              </a:lnSpc>
            </a:pPr>
            <a:endParaRPr lang="is-IS" sz="2800" dirty="0"/>
          </a:p>
          <a:p>
            <a:pPr>
              <a:lnSpc>
                <a:spcPct val="150000"/>
              </a:lnSpc>
            </a:pPr>
            <a:endParaRPr lang="is-IS" sz="2800" dirty="0"/>
          </a:p>
          <a:p>
            <a:endParaRPr lang="is-IS" dirty="0"/>
          </a:p>
          <a:p>
            <a:endParaRPr lang="is-I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2FF5E2-7931-4BB5-AD2E-057E604D7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3692" y="37371"/>
            <a:ext cx="1827937" cy="6516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9BDE1E-46E3-43BC-9960-3A43DC0CEC81}"/>
              </a:ext>
            </a:extLst>
          </p:cNvPr>
          <p:cNvSpPr txBox="1"/>
          <p:nvPr/>
        </p:nvSpPr>
        <p:spPr>
          <a:xfrm>
            <a:off x="1041621" y="1721549"/>
            <a:ext cx="2552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Get an overview</a:t>
            </a:r>
            <a:endParaRPr lang="is-I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19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784CFE-A6C9-442F-8CA0-29A633A78986}"/>
              </a:ext>
            </a:extLst>
          </p:cNvPr>
          <p:cNvSpPr txBox="1"/>
          <p:nvPr/>
        </p:nvSpPr>
        <p:spPr>
          <a:xfrm>
            <a:off x="5902036" y="2515985"/>
            <a:ext cx="5818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/>
                </a:solidFill>
                <a:latin typeface="+mj-lt"/>
              </a:rPr>
              <a:t>Detect use cases</a:t>
            </a:r>
          </a:p>
        </p:txBody>
      </p:sp>
      <p:pic>
        <p:nvPicPr>
          <p:cNvPr id="6" name="Picture 2" descr="Image result for detecting use cases">
            <a:extLst>
              <a:ext uri="{FF2B5EF4-FFF2-40B4-BE49-F238E27FC236}">
                <a16:creationId xmlns:a16="http://schemas.microsoft.com/office/drawing/2014/main" id="{5BDC8EF0-AB86-4890-AC16-E9E33DFAE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27" y="1833190"/>
            <a:ext cx="4056401" cy="269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10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864524" y="1540625"/>
            <a:ext cx="24063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Use of spatial data in decision making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22206B-22E7-4F6A-B6B5-B3EA0FD1865D}"/>
              </a:ext>
            </a:extLst>
          </p:cNvPr>
          <p:cNvGrpSpPr/>
          <p:nvPr/>
        </p:nvGrpSpPr>
        <p:grpSpPr>
          <a:xfrm>
            <a:off x="5568057" y="451135"/>
            <a:ext cx="5486256" cy="5261631"/>
            <a:chOff x="3096588" y="1005472"/>
            <a:chExt cx="5695576" cy="5311236"/>
          </a:xfrm>
        </p:grpSpPr>
        <p:sp>
          <p:nvSpPr>
            <p:cNvPr id="6" name="Oval 54">
              <a:extLst>
                <a:ext uri="{FF2B5EF4-FFF2-40B4-BE49-F238E27FC236}">
                  <a16:creationId xmlns:a16="http://schemas.microsoft.com/office/drawing/2014/main" id="{23B4C8AE-8D9E-4266-9A83-2B30FA7B87B9}"/>
                </a:ext>
              </a:extLst>
            </p:cNvPr>
            <p:cNvSpPr/>
            <p:nvPr/>
          </p:nvSpPr>
          <p:spPr>
            <a:xfrm rot="1800000">
              <a:off x="6716203" y="3965099"/>
              <a:ext cx="2074686" cy="1624848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818078" y="0"/>
                  </a:moveTo>
                  <a:cubicBezTo>
                    <a:pt x="1919421" y="304752"/>
                    <a:pt x="1973278" y="630747"/>
                    <a:pt x="1973278" y="969320"/>
                  </a:cubicBezTo>
                  <a:cubicBezTo>
                    <a:pt x="1973278" y="1311154"/>
                    <a:pt x="1918379" y="1640165"/>
                    <a:pt x="1814890" y="1947351"/>
                  </a:cubicBezTo>
                  <a:lnTo>
                    <a:pt x="409881" y="1196385"/>
                  </a:lnTo>
                  <a:lnTo>
                    <a:pt x="409881" y="1393951"/>
                  </a:lnTo>
                  <a:lnTo>
                    <a:pt x="0" y="969320"/>
                  </a:lnTo>
                  <a:lnTo>
                    <a:pt x="409881" y="544689"/>
                  </a:lnTo>
                  <a:lnTo>
                    <a:pt x="409881" y="742255"/>
                  </a:lnTo>
                  <a:close/>
                </a:path>
              </a:pathLst>
            </a:custGeom>
            <a:gradFill>
              <a:gsLst>
                <a:gs pos="100000">
                  <a:schemeClr val="accent6">
                    <a:lumMod val="75000"/>
                  </a:schemeClr>
                </a:gs>
                <a:gs pos="0">
                  <a:schemeClr val="accent6"/>
                </a:gs>
              </a:gsLst>
              <a:lin ang="0" scaled="1"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40080" tIns="365760" rIns="9144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User friendly web tool</a:t>
              </a:r>
            </a:p>
          </p:txBody>
        </p:sp>
        <p:sp>
          <p:nvSpPr>
            <p:cNvPr id="8" name="Oval 42">
              <a:extLst>
                <a:ext uri="{FF2B5EF4-FFF2-40B4-BE49-F238E27FC236}">
                  <a16:creationId xmlns:a16="http://schemas.microsoft.com/office/drawing/2014/main" id="{D0B5476D-51C8-44DD-A22F-39DF6B3AC9DD}"/>
                </a:ext>
              </a:extLst>
            </p:cNvPr>
            <p:cNvSpPr/>
            <p:nvPr/>
          </p:nvSpPr>
          <p:spPr>
            <a:xfrm rot="1512787">
              <a:off x="3166984" y="1865319"/>
              <a:ext cx="1849027" cy="1624848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55200" y="0"/>
                  </a:moveTo>
                  <a:lnTo>
                    <a:pt x="1563397" y="742255"/>
                  </a:lnTo>
                  <a:lnTo>
                    <a:pt x="1563397" y="544689"/>
                  </a:lnTo>
                  <a:lnTo>
                    <a:pt x="1973278" y="969320"/>
                  </a:lnTo>
                  <a:lnTo>
                    <a:pt x="1563397" y="1393951"/>
                  </a:lnTo>
                  <a:lnTo>
                    <a:pt x="1563397" y="1196385"/>
                  </a:lnTo>
                  <a:lnTo>
                    <a:pt x="158388" y="1947351"/>
                  </a:lnTo>
                  <a:cubicBezTo>
                    <a:pt x="54899" y="1640165"/>
                    <a:pt x="0" y="1311154"/>
                    <a:pt x="0" y="969320"/>
                  </a:cubicBezTo>
                  <a:cubicBezTo>
                    <a:pt x="0" y="630747"/>
                    <a:pt x="53857" y="304752"/>
                    <a:pt x="155200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50000"/>
                  </a:schemeClr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365760" rIns="73152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Find the right data</a:t>
              </a:r>
            </a:p>
          </p:txBody>
        </p:sp>
        <p:sp>
          <p:nvSpPr>
            <p:cNvPr id="9" name="Oval 54">
              <a:extLst>
                <a:ext uri="{FF2B5EF4-FFF2-40B4-BE49-F238E27FC236}">
                  <a16:creationId xmlns:a16="http://schemas.microsoft.com/office/drawing/2014/main" id="{FB2EF179-AD6D-464E-9B1C-2ECC80E80EAA}"/>
                </a:ext>
              </a:extLst>
            </p:cNvPr>
            <p:cNvSpPr/>
            <p:nvPr/>
          </p:nvSpPr>
          <p:spPr>
            <a:xfrm rot="9000000">
              <a:off x="3096588" y="3724853"/>
              <a:ext cx="1919795" cy="1624848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818078" y="0"/>
                  </a:moveTo>
                  <a:cubicBezTo>
                    <a:pt x="1919421" y="304752"/>
                    <a:pt x="1973278" y="630747"/>
                    <a:pt x="1973278" y="969320"/>
                  </a:cubicBezTo>
                  <a:cubicBezTo>
                    <a:pt x="1973278" y="1311154"/>
                    <a:pt x="1918379" y="1640165"/>
                    <a:pt x="1814890" y="1947351"/>
                  </a:cubicBezTo>
                  <a:lnTo>
                    <a:pt x="409881" y="1196385"/>
                  </a:lnTo>
                  <a:lnTo>
                    <a:pt x="409881" y="1393951"/>
                  </a:lnTo>
                  <a:lnTo>
                    <a:pt x="0" y="969320"/>
                  </a:lnTo>
                  <a:lnTo>
                    <a:pt x="409881" y="544689"/>
                  </a:lnTo>
                  <a:lnTo>
                    <a:pt x="409881" y="742255"/>
                  </a:lnTo>
                  <a:close/>
                </a:path>
              </a:pathLst>
            </a:custGeom>
            <a:gradFill>
              <a:gsLst>
                <a:gs pos="100000">
                  <a:srgbClr val="7030A0"/>
                </a:gs>
                <a:gs pos="0">
                  <a:srgbClr val="CC99FF"/>
                </a:gs>
              </a:gsLst>
              <a:lin ang="0" scaled="1"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40080" tIns="365760" rIns="9144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Simple use of data together</a:t>
              </a:r>
            </a:p>
          </p:txBody>
        </p:sp>
        <p:sp>
          <p:nvSpPr>
            <p:cNvPr id="11" name="Oval 42">
              <a:extLst>
                <a:ext uri="{FF2B5EF4-FFF2-40B4-BE49-F238E27FC236}">
                  <a16:creationId xmlns:a16="http://schemas.microsoft.com/office/drawing/2014/main" id="{E6B7C358-A5D2-4B82-81D8-383A417CE570}"/>
                </a:ext>
              </a:extLst>
            </p:cNvPr>
            <p:cNvSpPr/>
            <p:nvPr/>
          </p:nvSpPr>
          <p:spPr>
            <a:xfrm rot="9000000">
              <a:off x="6717478" y="1826523"/>
              <a:ext cx="2074686" cy="1789114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55200" y="0"/>
                  </a:moveTo>
                  <a:lnTo>
                    <a:pt x="1563397" y="742255"/>
                  </a:lnTo>
                  <a:lnTo>
                    <a:pt x="1563397" y="544689"/>
                  </a:lnTo>
                  <a:lnTo>
                    <a:pt x="1973278" y="969320"/>
                  </a:lnTo>
                  <a:lnTo>
                    <a:pt x="1563397" y="1393951"/>
                  </a:lnTo>
                  <a:lnTo>
                    <a:pt x="1563397" y="1196385"/>
                  </a:lnTo>
                  <a:lnTo>
                    <a:pt x="158388" y="1947351"/>
                  </a:lnTo>
                  <a:cubicBezTo>
                    <a:pt x="54899" y="1640165"/>
                    <a:pt x="0" y="1311154"/>
                    <a:pt x="0" y="969320"/>
                  </a:cubicBezTo>
                  <a:cubicBezTo>
                    <a:pt x="0" y="630747"/>
                    <a:pt x="53857" y="304752"/>
                    <a:pt x="155200" y="0"/>
                  </a:cubicBezTo>
                  <a:close/>
                </a:path>
              </a:pathLst>
            </a:custGeom>
            <a:gradFill>
              <a:gsLst>
                <a:gs pos="100000">
                  <a:srgbClr val="82302E"/>
                </a:gs>
                <a:gs pos="0">
                  <a:schemeClr val="accent2"/>
                </a:gs>
              </a:gsLst>
              <a:lin ang="0" scaled="1"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365760" rIns="73152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Simplified</a:t>
              </a:r>
            </a:p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appearance</a:t>
              </a:r>
            </a:p>
            <a:p>
              <a:pPr algn="ctr">
                <a:lnSpc>
                  <a:spcPct val="90000"/>
                </a:lnSpc>
              </a:pPr>
              <a:endParaRPr lang="en-US" sz="1600" b="1" dirty="0"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5000"/>
                    </a:prstClr>
                  </a:outerShdw>
                </a:effectLst>
              </a:endParaRPr>
            </a:p>
            <a:p>
              <a:pPr algn="ctr">
                <a:lnSpc>
                  <a:spcPct val="90000"/>
                </a:lnSpc>
              </a:pPr>
              <a:endParaRPr lang="en-US" sz="1600" b="1" dirty="0"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5000"/>
                    </a:prstClr>
                  </a:outerShdw>
                </a:effectLst>
              </a:endParaRPr>
            </a:p>
          </p:txBody>
        </p:sp>
        <p:sp>
          <p:nvSpPr>
            <p:cNvPr id="12" name="Oval 54">
              <a:extLst>
                <a:ext uri="{FF2B5EF4-FFF2-40B4-BE49-F238E27FC236}">
                  <a16:creationId xmlns:a16="http://schemas.microsoft.com/office/drawing/2014/main" id="{5B433000-3628-480F-8A8C-CE4C673386E6}"/>
                </a:ext>
              </a:extLst>
            </p:cNvPr>
            <p:cNvSpPr/>
            <p:nvPr/>
          </p:nvSpPr>
          <p:spPr>
            <a:xfrm rot="5400000">
              <a:off x="5091076" y="4616215"/>
              <a:ext cx="1646482" cy="1754504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818078" y="0"/>
                  </a:moveTo>
                  <a:cubicBezTo>
                    <a:pt x="1919421" y="304752"/>
                    <a:pt x="1973278" y="630747"/>
                    <a:pt x="1973278" y="969320"/>
                  </a:cubicBezTo>
                  <a:cubicBezTo>
                    <a:pt x="1973278" y="1311154"/>
                    <a:pt x="1918379" y="1640165"/>
                    <a:pt x="1814890" y="1947351"/>
                  </a:cubicBezTo>
                  <a:lnTo>
                    <a:pt x="409881" y="1196385"/>
                  </a:lnTo>
                  <a:lnTo>
                    <a:pt x="409881" y="1393951"/>
                  </a:lnTo>
                  <a:lnTo>
                    <a:pt x="0" y="969320"/>
                  </a:lnTo>
                  <a:lnTo>
                    <a:pt x="409881" y="544689"/>
                  </a:lnTo>
                  <a:lnTo>
                    <a:pt x="409881" y="742255"/>
                  </a:lnTo>
                  <a:close/>
                </a:path>
              </a:pathLst>
            </a:custGeom>
            <a:gradFill>
              <a:gsLst>
                <a:gs pos="100000">
                  <a:srgbClr val="2D7C91"/>
                </a:gs>
                <a:gs pos="0">
                  <a:schemeClr val="accent5"/>
                </a:gs>
              </a:gsLst>
              <a:lin ang="0" scaled="1"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40080" tIns="365760" rIns="9144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Metadata</a:t>
              </a:r>
            </a:p>
          </p:txBody>
        </p:sp>
        <p:sp>
          <p:nvSpPr>
            <p:cNvPr id="13" name="Oval 42">
              <a:extLst>
                <a:ext uri="{FF2B5EF4-FFF2-40B4-BE49-F238E27FC236}">
                  <a16:creationId xmlns:a16="http://schemas.microsoft.com/office/drawing/2014/main" id="{DCCFE6BF-8F11-4029-84D6-A6594703EA7A}"/>
                </a:ext>
              </a:extLst>
            </p:cNvPr>
            <p:cNvSpPr/>
            <p:nvPr/>
          </p:nvSpPr>
          <p:spPr>
            <a:xfrm rot="5400000">
              <a:off x="4975921" y="958779"/>
              <a:ext cx="1731351" cy="1824737"/>
            </a:xfrm>
            <a:custGeom>
              <a:avLst/>
              <a:gdLst/>
              <a:ahLst/>
              <a:cxnLst/>
              <a:rect l="l" t="t" r="r" b="b"/>
              <a:pathLst>
                <a:path w="1973278" h="1947351">
                  <a:moveTo>
                    <a:pt x="155200" y="0"/>
                  </a:moveTo>
                  <a:lnTo>
                    <a:pt x="1563397" y="742255"/>
                  </a:lnTo>
                  <a:lnTo>
                    <a:pt x="1563397" y="544689"/>
                  </a:lnTo>
                  <a:lnTo>
                    <a:pt x="1973278" y="969320"/>
                  </a:lnTo>
                  <a:lnTo>
                    <a:pt x="1563397" y="1393951"/>
                  </a:lnTo>
                  <a:lnTo>
                    <a:pt x="1563397" y="1196385"/>
                  </a:lnTo>
                  <a:lnTo>
                    <a:pt x="158388" y="1947351"/>
                  </a:lnTo>
                  <a:cubicBezTo>
                    <a:pt x="54899" y="1640165"/>
                    <a:pt x="0" y="1311154"/>
                    <a:pt x="0" y="969320"/>
                  </a:cubicBezTo>
                  <a:cubicBezTo>
                    <a:pt x="0" y="630747"/>
                    <a:pt x="53857" y="304752"/>
                    <a:pt x="1552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>
                <a:rot lat="300000" lon="20700000" rev="21546000"/>
              </a:camera>
              <a:lightRig rig="threePt" dir="t"/>
            </a:scene3d>
            <a:sp3d extrusionH="279400">
              <a:bevelT w="50800" h="50800"/>
              <a:bevelB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365760" rIns="73152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5000"/>
                      </a:prstClr>
                    </a:outerShdw>
                  </a:effectLst>
                </a:rPr>
                <a:t>Simplify data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F21DDF7-CFB1-493D-AE6D-1D0E4CED76DC}"/>
                </a:ext>
              </a:extLst>
            </p:cNvPr>
            <p:cNvGrpSpPr/>
            <p:nvPr/>
          </p:nvGrpSpPr>
          <p:grpSpPr>
            <a:xfrm>
              <a:off x="4725665" y="2698725"/>
              <a:ext cx="2420136" cy="1970994"/>
              <a:chOff x="9055849" y="2229640"/>
              <a:chExt cx="1852703" cy="1901283"/>
            </a:xfrm>
            <a:scene3d>
              <a:camera prst="orthographicFront">
                <a:rot lat="300000" lon="20700000" rev="21546000"/>
              </a:camera>
              <a:lightRig rig="threePt" dir="t"/>
            </a:scene3d>
          </p:grpSpPr>
          <p:sp>
            <p:nvSpPr>
              <p:cNvPr id="15" name="Oval 3">
                <a:extLst>
                  <a:ext uri="{FF2B5EF4-FFF2-40B4-BE49-F238E27FC236}">
                    <a16:creationId xmlns:a16="http://schemas.microsoft.com/office/drawing/2014/main" id="{8908910D-ADBC-4E65-ACC5-A053DA7759C6}"/>
                  </a:ext>
                </a:extLst>
              </p:cNvPr>
              <p:cNvSpPr/>
              <p:nvPr/>
            </p:nvSpPr>
            <p:spPr>
              <a:xfrm rot="1800000">
                <a:off x="9055849" y="2229640"/>
                <a:ext cx="1852703" cy="1901283"/>
              </a:xfrm>
              <a:custGeom>
                <a:avLst/>
                <a:gdLst/>
                <a:ahLst/>
                <a:cxnLst/>
                <a:rect l="l" t="t" r="r" b="b"/>
                <a:pathLst>
                  <a:path w="2301843" h="2362200">
                    <a:moveTo>
                      <a:pt x="1150921" y="0"/>
                    </a:moveTo>
                    <a:cubicBezTo>
                      <a:pt x="1271960" y="0"/>
                      <a:pt x="1388746" y="18207"/>
                      <a:pt x="1498638" y="52199"/>
                    </a:cubicBezTo>
                    <a:lnTo>
                      <a:pt x="1402096" y="219414"/>
                    </a:lnTo>
                    <a:lnTo>
                      <a:pt x="1250688" y="131999"/>
                    </a:lnTo>
                    <a:lnTo>
                      <a:pt x="1471084" y="626562"/>
                    </a:lnTo>
                    <a:lnTo>
                      <a:pt x="2009586" y="570149"/>
                    </a:lnTo>
                    <a:lnTo>
                      <a:pt x="1858178" y="482733"/>
                    </a:lnTo>
                    <a:lnTo>
                      <a:pt x="1953996" y="316772"/>
                    </a:lnTo>
                    <a:cubicBezTo>
                      <a:pt x="2125157" y="474593"/>
                      <a:pt x="2248925" y="682716"/>
                      <a:pt x="2301843" y="917781"/>
                    </a:cubicBezTo>
                    <a:lnTo>
                      <a:pt x="2109353" y="917781"/>
                    </a:lnTo>
                    <a:lnTo>
                      <a:pt x="2109353" y="742950"/>
                    </a:lnTo>
                    <a:lnTo>
                      <a:pt x="1791247" y="1181100"/>
                    </a:lnTo>
                    <a:lnTo>
                      <a:pt x="2109353" y="1619250"/>
                    </a:lnTo>
                    <a:lnTo>
                      <a:pt x="2109353" y="1444419"/>
                    </a:lnTo>
                    <a:lnTo>
                      <a:pt x="2301524" y="1444419"/>
                    </a:lnTo>
                    <a:cubicBezTo>
                      <a:pt x="2248478" y="1679210"/>
                      <a:pt x="2125334" y="1887357"/>
                      <a:pt x="1952564" y="2042947"/>
                    </a:cubicBezTo>
                    <a:lnTo>
                      <a:pt x="1858178" y="1879467"/>
                    </a:lnTo>
                    <a:lnTo>
                      <a:pt x="2009586" y="1792051"/>
                    </a:lnTo>
                    <a:lnTo>
                      <a:pt x="1471084" y="1735639"/>
                    </a:lnTo>
                    <a:lnTo>
                      <a:pt x="1250688" y="2230202"/>
                    </a:lnTo>
                    <a:lnTo>
                      <a:pt x="1402096" y="2142786"/>
                    </a:lnTo>
                    <a:lnTo>
                      <a:pt x="1498184" y="2309215"/>
                    </a:lnTo>
                    <a:cubicBezTo>
                      <a:pt x="1388614" y="2344014"/>
                      <a:pt x="1271891" y="2362200"/>
                      <a:pt x="1150921" y="2362200"/>
                    </a:cubicBezTo>
                    <a:cubicBezTo>
                      <a:pt x="1029883" y="2362200"/>
                      <a:pt x="913097" y="2343993"/>
                      <a:pt x="803204" y="2310002"/>
                    </a:cubicBezTo>
                    <a:lnTo>
                      <a:pt x="899746" y="2142786"/>
                    </a:lnTo>
                    <a:lnTo>
                      <a:pt x="1051154" y="2230202"/>
                    </a:lnTo>
                    <a:lnTo>
                      <a:pt x="830758" y="1735639"/>
                    </a:lnTo>
                    <a:lnTo>
                      <a:pt x="292256" y="1792051"/>
                    </a:lnTo>
                    <a:lnTo>
                      <a:pt x="443664" y="1879467"/>
                    </a:lnTo>
                    <a:lnTo>
                      <a:pt x="347846" y="2045429"/>
                    </a:lnTo>
                    <a:cubicBezTo>
                      <a:pt x="176686" y="1887607"/>
                      <a:pt x="52918" y="1679484"/>
                      <a:pt x="0" y="1444419"/>
                    </a:cubicBezTo>
                    <a:lnTo>
                      <a:pt x="192489" y="1444419"/>
                    </a:lnTo>
                    <a:lnTo>
                      <a:pt x="192489" y="1619250"/>
                    </a:lnTo>
                    <a:lnTo>
                      <a:pt x="510595" y="1181100"/>
                    </a:lnTo>
                    <a:lnTo>
                      <a:pt x="192489" y="742950"/>
                    </a:lnTo>
                    <a:lnTo>
                      <a:pt x="192489" y="917781"/>
                    </a:lnTo>
                    <a:lnTo>
                      <a:pt x="319" y="917781"/>
                    </a:lnTo>
                    <a:cubicBezTo>
                      <a:pt x="53365" y="682991"/>
                      <a:pt x="176508" y="474843"/>
                      <a:pt x="349279" y="319253"/>
                    </a:cubicBezTo>
                    <a:lnTo>
                      <a:pt x="443664" y="482733"/>
                    </a:lnTo>
                    <a:lnTo>
                      <a:pt x="292256" y="570149"/>
                    </a:lnTo>
                    <a:lnTo>
                      <a:pt x="830758" y="626562"/>
                    </a:lnTo>
                    <a:lnTo>
                      <a:pt x="1051154" y="131999"/>
                    </a:lnTo>
                    <a:lnTo>
                      <a:pt x="899746" y="219414"/>
                    </a:lnTo>
                    <a:lnTo>
                      <a:pt x="803659" y="52986"/>
                    </a:lnTo>
                    <a:cubicBezTo>
                      <a:pt x="913228" y="18186"/>
                      <a:pt x="1029951" y="0"/>
                      <a:pt x="115092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sp3d extrusionH="279400">
                <a:bevelT w="50800" h="50800"/>
                <a:bevelB w="50800" h="50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EC04655-3EC6-45D5-881E-D1F13EEBE30E}"/>
                  </a:ext>
                </a:extLst>
              </p:cNvPr>
              <p:cNvSpPr txBox="1"/>
              <p:nvPr/>
            </p:nvSpPr>
            <p:spPr>
              <a:xfrm>
                <a:off x="9589695" y="3011091"/>
                <a:ext cx="785026" cy="329659"/>
              </a:xfrm>
              <a:prstGeom prst="rect">
                <a:avLst/>
              </a:prstGeom>
              <a:noFill/>
              <a:sp3d extrusionH="279400">
                <a:bevelT w="50800" h="50800"/>
                <a:bevelB w="50800" h="50800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Decisions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2416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855106-128F-4058-89BC-44643659A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28" y="1540625"/>
            <a:ext cx="6474245" cy="3999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64640B-3916-43A7-87FC-1913426D6137}"/>
              </a:ext>
            </a:extLst>
          </p:cNvPr>
          <p:cNvSpPr txBox="1"/>
          <p:nvPr/>
        </p:nvSpPr>
        <p:spPr>
          <a:xfrm>
            <a:off x="1041621" y="1721549"/>
            <a:ext cx="2552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Provide tools</a:t>
            </a:r>
            <a:endParaRPr lang="is-I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59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629EF07-C75A-49A2-ACC3-5C20A638D5AA}"/>
              </a:ext>
            </a:extLst>
          </p:cNvPr>
          <p:cNvSpPr/>
          <p:nvPr/>
        </p:nvSpPr>
        <p:spPr>
          <a:xfrm>
            <a:off x="9976338" y="5227444"/>
            <a:ext cx="2215662" cy="1491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B806CD-621B-4A51-864B-22C62E7DB3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631"/>
          <a:stretch/>
        </p:blipFill>
        <p:spPr>
          <a:xfrm>
            <a:off x="531711" y="223200"/>
            <a:ext cx="4077160" cy="295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50859E-FFFC-489D-9D1B-E4E516275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5831" y="223200"/>
            <a:ext cx="3876061" cy="2952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FBF485-CFD8-4A84-ACB7-F5D2C75D3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831" y="3585600"/>
            <a:ext cx="3911400" cy="236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A269A5-BF1B-49D6-BD77-550D0257CDB5}"/>
              </a:ext>
            </a:extLst>
          </p:cNvPr>
          <p:cNvSpPr txBox="1"/>
          <p:nvPr/>
        </p:nvSpPr>
        <p:spPr>
          <a:xfrm>
            <a:off x="531711" y="3175200"/>
            <a:ext cx="4008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Protected site- The Environment Agency of Iceland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73684A-D311-4CF7-BD0D-3AE5F41ED977}"/>
              </a:ext>
            </a:extLst>
          </p:cNvPr>
          <p:cNvSpPr txBox="1"/>
          <p:nvPr/>
        </p:nvSpPr>
        <p:spPr>
          <a:xfrm>
            <a:off x="5217012" y="3175200"/>
            <a:ext cx="33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Power plants – National Energy Authority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C3821-2D2F-4910-979A-6598409B5705}"/>
              </a:ext>
            </a:extLst>
          </p:cNvPr>
          <p:cNvSpPr txBox="1"/>
          <p:nvPr/>
        </p:nvSpPr>
        <p:spPr>
          <a:xfrm>
            <a:off x="5159734" y="5911756"/>
            <a:ext cx="3068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Planed use of power – Ministry for the Environment and Natural Resources</a:t>
            </a:r>
          </a:p>
          <a:p>
            <a:endParaRPr 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A86F8A-5FE1-4765-A435-DCB22CA939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1631" b="18374"/>
          <a:stretch/>
        </p:blipFill>
        <p:spPr>
          <a:xfrm>
            <a:off x="531712" y="3585600"/>
            <a:ext cx="4077160" cy="236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717F57-10A7-457C-8206-382197892994}"/>
              </a:ext>
            </a:extLst>
          </p:cNvPr>
          <p:cNvSpPr txBox="1"/>
          <p:nvPr/>
        </p:nvSpPr>
        <p:spPr>
          <a:xfrm>
            <a:off x="531710" y="5973311"/>
            <a:ext cx="4066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Water protection area - National Energy Authority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B7298A-9FEE-4B12-9519-E839014519E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3706" b="36309"/>
          <a:stretch/>
        </p:blipFill>
        <p:spPr>
          <a:xfrm>
            <a:off x="8777302" y="3585600"/>
            <a:ext cx="3257381" cy="23877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8AD4A8E-C589-4CCF-8799-93F0F63334F8}"/>
              </a:ext>
            </a:extLst>
          </p:cNvPr>
          <p:cNvSpPr txBox="1"/>
          <p:nvPr/>
        </p:nvSpPr>
        <p:spPr>
          <a:xfrm>
            <a:off x="8789208" y="5973311"/>
            <a:ext cx="3336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Place names -</a:t>
            </a:r>
          </a:p>
          <a:p>
            <a:pPr algn="ctr"/>
            <a:r>
              <a:rPr lang="en-US" sz="1400" dirty="0"/>
              <a:t>The National Land Survey of Iceland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D4F677-AF7B-4A1E-915D-3547ED995BB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906" r="5467"/>
          <a:stretch/>
        </p:blipFill>
        <p:spPr>
          <a:xfrm>
            <a:off x="8738419" y="205127"/>
            <a:ext cx="3296264" cy="29700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787D1C3-7C44-492A-90AE-12AC7416C37F}"/>
              </a:ext>
            </a:extLst>
          </p:cNvPr>
          <p:cNvSpPr txBox="1"/>
          <p:nvPr/>
        </p:nvSpPr>
        <p:spPr>
          <a:xfrm>
            <a:off x="8773758" y="3101343"/>
            <a:ext cx="3257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Soil conservation area - </a:t>
            </a:r>
          </a:p>
          <a:p>
            <a:pPr algn="ctr"/>
            <a:r>
              <a:rPr lang="en-US" sz="1400" dirty="0"/>
              <a:t>The Soil Conservation Service of Iceland  </a:t>
            </a:r>
          </a:p>
        </p:txBody>
      </p:sp>
    </p:spTree>
    <p:extLst>
      <p:ext uri="{BB962C8B-B14F-4D97-AF65-F5344CB8AC3E}">
        <p14:creationId xmlns:p14="http://schemas.microsoft.com/office/powerpoint/2010/main" val="1880162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C5D3DF-5409-4E91-83F3-6E21E7B85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00" y="72120"/>
            <a:ext cx="9030844" cy="6234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2462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78E39-7C57-424E-9C20-A98855989837}"/>
              </a:ext>
            </a:extLst>
          </p:cNvPr>
          <p:cNvSpPr txBox="1"/>
          <p:nvPr/>
        </p:nvSpPr>
        <p:spPr>
          <a:xfrm>
            <a:off x="6263640" y="1709678"/>
            <a:ext cx="5703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/>
                </a:solidFill>
                <a:latin typeface="+mj-lt"/>
              </a:rPr>
              <a:t>Help out as much as you can</a:t>
            </a:r>
          </a:p>
        </p:txBody>
      </p:sp>
      <p:pic>
        <p:nvPicPr>
          <p:cNvPr id="3074" name="Picture 2" descr="Image result for help out">
            <a:extLst>
              <a:ext uri="{FF2B5EF4-FFF2-40B4-BE49-F238E27FC236}">
                <a16:creationId xmlns:a16="http://schemas.microsoft.com/office/drawing/2014/main" id="{93FC5914-F5AC-41D8-9F6D-281924F42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1187060"/>
            <a:ext cx="5176755" cy="341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457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864523" y="1540625"/>
            <a:ext cx="30554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Host data for others temporally and run them on your server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0FF9F4-E4AF-4A4D-9F84-A164B3676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976" y="246251"/>
            <a:ext cx="6590494" cy="56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1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78E39-7C57-424E-9C20-A98855989837}"/>
              </a:ext>
            </a:extLst>
          </p:cNvPr>
          <p:cNvSpPr txBox="1"/>
          <p:nvPr/>
        </p:nvSpPr>
        <p:spPr>
          <a:xfrm>
            <a:off x="6265025" y="2515985"/>
            <a:ext cx="5647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6000" i="1" dirty="0">
                <a:solidFill>
                  <a:schemeClr val="bg1"/>
                </a:solidFill>
                <a:latin typeface="+mj-lt"/>
              </a:rPr>
              <a:t>GET </a:t>
            </a:r>
            <a:r>
              <a:rPr lang="en-US" sz="6000" i="1" dirty="0">
                <a:solidFill>
                  <a:schemeClr val="bg1"/>
                </a:solidFill>
                <a:latin typeface="+mj-lt"/>
              </a:rPr>
              <a:t>Assistance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FD6F1A-79B6-4A0A-ABA3-3F330E32B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32" y="1484749"/>
            <a:ext cx="4094711" cy="307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97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864524" y="1540625"/>
            <a:ext cx="2189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s-IS"/>
            </a:defPPr>
            <a:lvl1pPr>
              <a:defRPr sz="4000">
                <a:solidFill>
                  <a:schemeClr val="bg1"/>
                </a:solidFill>
                <a:latin typeface="Bahnschrift SemiLight" panose="020B0502040204020203" pitchFamily="34" charset="0"/>
              </a:defRPr>
            </a:lvl1pPr>
          </a:lstStyle>
          <a:p>
            <a:r>
              <a:rPr lang="en-US" dirty="0"/>
              <a:t>Facts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D6157F-2B64-40F1-A528-D38B5BA7767F}"/>
              </a:ext>
            </a:extLst>
          </p:cNvPr>
          <p:cNvSpPr txBox="1">
            <a:spLocks/>
          </p:cNvSpPr>
          <p:nvPr/>
        </p:nvSpPr>
        <p:spPr>
          <a:xfrm>
            <a:off x="5737044" y="890997"/>
            <a:ext cx="5378559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</a:t>
            </a:r>
            <a:r>
              <a:rPr lang="en-US" b="1" dirty="0"/>
              <a:t>can not </a:t>
            </a:r>
            <a:r>
              <a:rPr lang="en-US" dirty="0"/>
              <a:t>implement INSPIRE with only four people</a:t>
            </a:r>
          </a:p>
          <a:p>
            <a:endParaRPr lang="en-US" dirty="0"/>
          </a:p>
          <a:p>
            <a:r>
              <a:rPr lang="en-US" dirty="0"/>
              <a:t>The INSPIRE team at NLSI are 4 people but in the Nordic Cooperation the team is closer to 20 - 30 people</a:t>
            </a:r>
          </a:p>
          <a:p>
            <a:endParaRPr lang="en-US" dirty="0"/>
          </a:p>
          <a:p>
            <a:r>
              <a:rPr lang="en-US" dirty="0"/>
              <a:t>Only with help of other specialists one can implement INSPIRE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82641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D3F615-E7DF-43C2-84F0-40B35B58F529}"/>
              </a:ext>
            </a:extLst>
          </p:cNvPr>
          <p:cNvSpPr/>
          <p:nvPr/>
        </p:nvSpPr>
        <p:spPr>
          <a:xfrm>
            <a:off x="326967" y="0"/>
            <a:ext cx="4400204" cy="648946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0">
                <a:srgbClr val="2F5597">
                  <a:shade val="67500"/>
                  <a:satMod val="115000"/>
                  <a:alpha val="71000"/>
                </a:srgbClr>
              </a:gs>
              <a:gs pos="95000">
                <a:srgbClr val="2F559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	</a:t>
            </a:r>
            <a:endParaRPr lang="is-IS" dirty="0">
              <a:latin typeface="Bahnschrift SemiLight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1405317" y="1721549"/>
            <a:ext cx="2189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Iceland</a:t>
            </a:r>
            <a:endParaRPr lang="is-IS" sz="4000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623EDE-E0BB-4F7C-BBC8-02CCD341D1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73" t="736" r="39050" b="54498"/>
          <a:stretch/>
        </p:blipFill>
        <p:spPr>
          <a:xfrm>
            <a:off x="8034385" y="527451"/>
            <a:ext cx="3909962" cy="1901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5E24F0F-F6B9-427A-95AA-2C5913438315}"/>
              </a:ext>
            </a:extLst>
          </p:cNvPr>
          <p:cNvSpPr txBox="1"/>
          <p:nvPr/>
        </p:nvSpPr>
        <p:spPr>
          <a:xfrm>
            <a:off x="4984866" y="871526"/>
            <a:ext cx="556895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Facts about Iceland </a:t>
            </a:r>
          </a:p>
          <a:p>
            <a:endParaRPr lang="is-IS" dirty="0"/>
          </a:p>
          <a:p>
            <a:r>
              <a:rPr lang="en-US" dirty="0"/>
              <a:t>Inhabitants</a:t>
            </a:r>
            <a:r>
              <a:rPr lang="is-IS" dirty="0"/>
              <a:t>: </a:t>
            </a:r>
            <a:r>
              <a:rPr lang="en-US" dirty="0"/>
              <a:t>almost</a:t>
            </a:r>
            <a:r>
              <a:rPr lang="is-IS" dirty="0"/>
              <a:t> 350.000</a:t>
            </a:r>
          </a:p>
          <a:p>
            <a:r>
              <a:rPr lang="en-US" dirty="0"/>
              <a:t>Areal</a:t>
            </a:r>
            <a:r>
              <a:rPr lang="is-IS" dirty="0"/>
              <a:t>: 103.000 km</a:t>
            </a:r>
            <a:r>
              <a:rPr lang="is-IS" sz="1200" dirty="0"/>
              <a:t>2</a:t>
            </a:r>
            <a:r>
              <a:rPr lang="is-IS" dirty="0"/>
              <a:t> </a:t>
            </a:r>
          </a:p>
          <a:p>
            <a:r>
              <a:rPr lang="is-IS" dirty="0"/>
              <a:t>Capital: Reykjavík</a:t>
            </a:r>
          </a:p>
          <a:p>
            <a:r>
              <a:rPr lang="is-IS" dirty="0"/>
              <a:t>Municipalities: 72</a:t>
            </a:r>
          </a:p>
          <a:p>
            <a:r>
              <a:rPr lang="is-IS" dirty="0"/>
              <a:t>EU: Not part of EU</a:t>
            </a:r>
            <a:r>
              <a:rPr lang="en-US" dirty="0"/>
              <a:t> but </a:t>
            </a:r>
            <a:r>
              <a:rPr lang="is-IS" dirty="0"/>
              <a:t>part of EFTA </a:t>
            </a:r>
          </a:p>
          <a:p>
            <a:r>
              <a:rPr lang="is-IS" dirty="0"/>
              <a:t>Sport: FOOTBALL</a:t>
            </a:r>
          </a:p>
          <a:p>
            <a:endParaRPr lang="is-IS" dirty="0"/>
          </a:p>
          <a:p>
            <a:r>
              <a:rPr lang="en-US" b="1" dirty="0"/>
              <a:t>Facts about National Land Survey of Iceland</a:t>
            </a:r>
          </a:p>
          <a:p>
            <a:endParaRPr lang="is-IS" dirty="0"/>
          </a:p>
          <a:p>
            <a:r>
              <a:rPr lang="is-IS" dirty="0"/>
              <a:t>Worker: 26 employees</a:t>
            </a:r>
          </a:p>
          <a:p>
            <a:r>
              <a:rPr lang="en-US" dirty="0"/>
              <a:t>Task: Topography mapping, Geodesy, Corine, SDI, </a:t>
            </a:r>
          </a:p>
          <a:p>
            <a:r>
              <a:rPr lang="en-US" dirty="0"/>
              <a:t>          Leading implementation of INSPIRE </a:t>
            </a:r>
          </a:p>
          <a:p>
            <a:r>
              <a:rPr lang="en-US" dirty="0"/>
              <a:t>	IT specialists – 1</a:t>
            </a:r>
          </a:p>
          <a:p>
            <a:r>
              <a:rPr lang="en-US" dirty="0"/>
              <a:t>	Service specialist – 1</a:t>
            </a:r>
          </a:p>
          <a:p>
            <a:r>
              <a:rPr lang="en-US" dirty="0"/>
              <a:t>	Metadata and monitoring – 1</a:t>
            </a:r>
          </a:p>
          <a:p>
            <a:r>
              <a:rPr lang="en-US" dirty="0"/>
              <a:t>	Governance – 1 </a:t>
            </a:r>
          </a:p>
          <a:p>
            <a:endParaRPr lang="en-US" dirty="0"/>
          </a:p>
          <a:p>
            <a:r>
              <a:rPr lang="en-US" dirty="0"/>
              <a:t>Non fulltime in INSPIRE or SDI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310582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55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B28932-E1F8-4416-8CFC-434928143C87}"/>
              </a:ext>
            </a:extLst>
          </p:cNvPr>
          <p:cNvSpPr txBox="1"/>
          <p:nvPr/>
        </p:nvSpPr>
        <p:spPr>
          <a:xfrm>
            <a:off x="6265025" y="2515985"/>
            <a:ext cx="5647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/>
                </a:solidFill>
                <a:latin typeface="+mj-lt"/>
              </a:rPr>
              <a:t>Keep calm</a:t>
            </a:r>
          </a:p>
        </p:txBody>
      </p:sp>
      <p:pic>
        <p:nvPicPr>
          <p:cNvPr id="7" name="Picture 2" descr="https://scontent-amt2-1.xx.fbcdn.net/v/t1.15752-9/39786050_1404743229658682_6056600050019074048_n.jpg?_nc_cat=0&amp;oh=bb1b143e92c92e80d489f02f7b3466d0&amp;oe=5BF05A0D">
            <a:extLst>
              <a:ext uri="{FF2B5EF4-FFF2-40B4-BE49-F238E27FC236}">
                <a16:creationId xmlns:a16="http://schemas.microsoft.com/office/drawing/2014/main" id="{B7A4DBEE-B178-4E73-8851-AF6099251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25" y="1480051"/>
            <a:ext cx="4402975" cy="330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477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864524" y="1524859"/>
            <a:ext cx="2189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Changes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833DDE-E3B6-4EB2-9EF0-A49906CCDA5C}"/>
              </a:ext>
            </a:extLst>
          </p:cNvPr>
          <p:cNvSpPr/>
          <p:nvPr/>
        </p:nvSpPr>
        <p:spPr>
          <a:xfrm>
            <a:off x="5954751" y="1709297"/>
            <a:ext cx="54083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800" dirty="0"/>
              <a:t>What </a:t>
            </a:r>
            <a:r>
              <a:rPr lang="en-US" sz="2800" strike="sngStrike" dirty="0"/>
              <a:t>the HELL</a:t>
            </a:r>
            <a:r>
              <a:rPr lang="en-US" sz="2800" dirty="0"/>
              <a:t> is the new Thematic Viewer?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Don‘t loose your temper </a:t>
            </a:r>
          </a:p>
          <a:p>
            <a:pPr lvl="1"/>
            <a:r>
              <a:rPr lang="en-US" sz="2800" dirty="0"/>
              <a:t>when EU changes something</a:t>
            </a:r>
            <a:endParaRPr lang="is-IS" sz="2800" dirty="0"/>
          </a:p>
        </p:txBody>
      </p:sp>
    </p:spTree>
    <p:extLst>
      <p:ext uri="{BB962C8B-B14F-4D97-AF65-F5344CB8AC3E}">
        <p14:creationId xmlns:p14="http://schemas.microsoft.com/office/powerpoint/2010/main" val="964417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0150" y="3489648"/>
            <a:ext cx="4210484" cy="15390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F497D"/>
                </a:solidFill>
                <a:latin typeface="+mj-lt"/>
              </a:rPr>
              <a:t>“You may never know what results come of your action, but if you do nothing there will be no result”</a:t>
            </a:r>
            <a:endParaRPr lang="is-IS" dirty="0">
              <a:solidFill>
                <a:srgbClr val="1F497D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1BF6B5-0092-4527-B0EF-4266A1D83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15" y="1308156"/>
            <a:ext cx="3435728" cy="3801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1B3A6F-A7FF-4379-B983-7A4F927A784F}"/>
              </a:ext>
            </a:extLst>
          </p:cNvPr>
          <p:cNvSpPr txBox="1">
            <a:spLocks/>
          </p:cNvSpPr>
          <p:nvPr/>
        </p:nvSpPr>
        <p:spPr>
          <a:xfrm>
            <a:off x="6160150" y="1212744"/>
            <a:ext cx="4210484" cy="15390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F497D"/>
                </a:solidFill>
                <a:latin typeface="+mj-lt"/>
              </a:rPr>
              <a:t>“We might be doing things differently but we are moving into the same direction”</a:t>
            </a:r>
            <a:endParaRPr lang="is-IS" dirty="0">
              <a:solidFill>
                <a:srgbClr val="1F497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966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D605564-6D53-4688-BF89-86249A8D578E}"/>
              </a:ext>
            </a:extLst>
          </p:cNvPr>
          <p:cNvSpPr/>
          <p:nvPr/>
        </p:nvSpPr>
        <p:spPr>
          <a:xfrm>
            <a:off x="4960416" y="510852"/>
            <a:ext cx="68496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Is it easier or harder to implement INSPIRE in a small country?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D3F615-E7DF-43C2-84F0-40B35B58F529}"/>
              </a:ext>
            </a:extLst>
          </p:cNvPr>
          <p:cNvSpPr/>
          <p:nvPr/>
        </p:nvSpPr>
        <p:spPr>
          <a:xfrm>
            <a:off x="304800" y="0"/>
            <a:ext cx="4400204" cy="648946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0">
                <a:srgbClr val="2F5597">
                  <a:shade val="67500"/>
                  <a:satMod val="115000"/>
                  <a:alpha val="71000"/>
                </a:srgbClr>
              </a:gs>
              <a:gs pos="95000">
                <a:srgbClr val="2F559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	</a:t>
            </a:r>
            <a:endParaRPr lang="is-IS" dirty="0">
              <a:latin typeface="Bahnschrift SemiLight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614FD3-F6F1-4ED2-9D8B-3469C6E31B7D}"/>
              </a:ext>
            </a:extLst>
          </p:cNvPr>
          <p:cNvSpPr txBox="1"/>
          <p:nvPr/>
        </p:nvSpPr>
        <p:spPr>
          <a:xfrm>
            <a:off x="1089330" y="1589992"/>
            <a:ext cx="29499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How do you implement INSPIRE </a:t>
            </a:r>
          </a:p>
          <a:p>
            <a:r>
              <a:rPr lang="en-US" sz="28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with 4 people?</a:t>
            </a:r>
            <a:endParaRPr lang="is-IS" sz="28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15F5E3-3CCF-46D1-8EDC-DE480205C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542653"/>
              </p:ext>
            </p:extLst>
          </p:nvPr>
        </p:nvGraphicFramePr>
        <p:xfrm>
          <a:off x="5605670" y="1709400"/>
          <a:ext cx="5760000" cy="3392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2364838361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509537037"/>
                    </a:ext>
                  </a:extLst>
                </a:gridCol>
              </a:tblGrid>
              <a:tr h="368983">
                <a:tc>
                  <a:txBody>
                    <a:bodyPr/>
                    <a:lstStyle/>
                    <a:p>
                      <a:r>
                        <a:rPr lang="en-US" noProof="0" dirty="0"/>
                        <a:t>Pros </a:t>
                      </a:r>
                      <a:r>
                        <a:rPr lang="en-US" b="0" noProof="0" dirty="0"/>
                        <a:t>(</a:t>
                      </a:r>
                      <a:r>
                        <a:rPr lang="en-US" sz="1800" b="0" i="0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advantages)</a:t>
                      </a:r>
                      <a:endParaRPr lang="en-US" b="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Cons </a:t>
                      </a:r>
                      <a:r>
                        <a:rPr lang="en-US" b="0" noProof="0" dirty="0"/>
                        <a:t>(</a:t>
                      </a:r>
                      <a:r>
                        <a:rPr lang="en-US" sz="1800" b="0" i="0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disadvantages)</a:t>
                      </a:r>
                      <a:endParaRPr lang="en-US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521077"/>
                  </a:ext>
                </a:extLst>
              </a:tr>
              <a:tr h="368983">
                <a:tc>
                  <a:txBody>
                    <a:bodyPr/>
                    <a:lstStyle/>
                    <a:p>
                      <a:r>
                        <a:rPr lang="en-US" noProof="0"/>
                        <a:t>Easy to call in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/>
                        <a:t>Many tasks for each person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125748"/>
                  </a:ext>
                </a:extLst>
              </a:tr>
              <a:tr h="635707">
                <a:tc>
                  <a:txBody>
                    <a:bodyPr/>
                    <a:lstStyle/>
                    <a:p>
                      <a:r>
                        <a:rPr lang="en-US" noProof="0"/>
                        <a:t>Quick decission making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Not much time to dig deep into things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971371"/>
                  </a:ext>
                </a:extLst>
              </a:tr>
              <a:tr h="368983">
                <a:tc>
                  <a:txBody>
                    <a:bodyPr/>
                    <a:lstStyle/>
                    <a:p>
                      <a:r>
                        <a:rPr lang="en-US" noProof="0" dirty="0"/>
                        <a:t>Easy to get an overview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No one really a specialist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719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noProof="0" dirty="0"/>
                        <a:t>Everybody knows each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/>
                        <a:t>Everybody knows each 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093181"/>
                  </a:ext>
                </a:extLst>
              </a:tr>
              <a:tr h="635707">
                <a:tc>
                  <a:txBody>
                    <a:bodyPr/>
                    <a:lstStyle/>
                    <a:p>
                      <a:r>
                        <a:rPr lang="en-US" noProof="0" dirty="0"/>
                        <a:t>Easy to hand out tasks and not much overlap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Tasks really hanging on one person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944540"/>
                  </a:ext>
                </a:extLst>
              </a:tr>
              <a:tr h="635707">
                <a:tc>
                  <a:txBody>
                    <a:bodyPr/>
                    <a:lstStyle/>
                    <a:p>
                      <a:r>
                        <a:rPr lang="is-IS" dirty="0"/>
                        <a:t>W</a:t>
                      </a:r>
                      <a:r>
                        <a:rPr lang="en-US" noProof="0" dirty="0"/>
                        <a:t>e even know all the other  Geo people institutes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All the other institutes have very few Geo staff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89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4010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D3F615-E7DF-43C2-84F0-40B35B58F529}"/>
              </a:ext>
            </a:extLst>
          </p:cNvPr>
          <p:cNvSpPr/>
          <p:nvPr/>
        </p:nvSpPr>
        <p:spPr>
          <a:xfrm>
            <a:off x="320702" y="-87465"/>
            <a:ext cx="4400204" cy="648946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0">
                <a:srgbClr val="2F5597">
                  <a:shade val="67500"/>
                  <a:satMod val="115000"/>
                  <a:alpha val="71000"/>
                </a:srgbClr>
              </a:gs>
              <a:gs pos="95000">
                <a:srgbClr val="2F559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	</a:t>
            </a:r>
            <a:endParaRPr lang="is-IS" dirty="0">
              <a:latin typeface="Bahnschrift SemiLight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82E843-53D3-4F47-B08B-3870281B9230}"/>
              </a:ext>
            </a:extLst>
          </p:cNvPr>
          <p:cNvSpPr txBox="1"/>
          <p:nvPr/>
        </p:nvSpPr>
        <p:spPr>
          <a:xfrm>
            <a:off x="7157197" y="1771650"/>
            <a:ext cx="314409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0" dirty="0"/>
              <a:t>HOW?</a:t>
            </a:r>
          </a:p>
          <a:p>
            <a:endParaRPr lang="is-IS" dirty="0"/>
          </a:p>
          <a:p>
            <a:endParaRPr lang="is-I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828AD9-6B3E-442E-B24A-2FB2FB177A29}"/>
              </a:ext>
            </a:extLst>
          </p:cNvPr>
          <p:cNvSpPr txBox="1"/>
          <p:nvPr/>
        </p:nvSpPr>
        <p:spPr>
          <a:xfrm>
            <a:off x="1041621" y="1721549"/>
            <a:ext cx="18128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What to do</a:t>
            </a:r>
            <a:endParaRPr lang="is-I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01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78E39-7C57-424E-9C20-A98855989837}"/>
              </a:ext>
            </a:extLst>
          </p:cNvPr>
          <p:cNvSpPr txBox="1"/>
          <p:nvPr/>
        </p:nvSpPr>
        <p:spPr>
          <a:xfrm>
            <a:off x="6265025" y="2515985"/>
            <a:ext cx="5647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/>
                </a:solidFill>
                <a:latin typeface="+mj-lt"/>
              </a:rPr>
              <a:t>Keep it simple</a:t>
            </a:r>
          </a:p>
        </p:txBody>
      </p:sp>
      <p:pic>
        <p:nvPicPr>
          <p:cNvPr id="1026" name="Picture 2" descr="Image result for keep it simple">
            <a:extLst>
              <a:ext uri="{FF2B5EF4-FFF2-40B4-BE49-F238E27FC236}">
                <a16:creationId xmlns:a16="http://schemas.microsoft.com/office/drawing/2014/main" id="{9FF62EAE-6E3F-491D-AE6E-8A40E25A4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14053"/>
            <a:ext cx="57150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363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7CBF3-AD63-4C13-9750-871D46F67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Select your words – Explain so people understand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6E941-2194-4FE2-A8DF-508007E135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732493"/>
          </a:xfrm>
          <a:solidFill>
            <a:schemeClr val="accent6"/>
          </a:solidFill>
        </p:spPr>
        <p:txBody>
          <a:bodyPr/>
          <a:lstStyle/>
          <a:p>
            <a:pPr marL="0" indent="0">
              <a:buNone/>
            </a:pPr>
            <a:r>
              <a:rPr lang="is-IS" dirty="0"/>
              <a:t>	</a:t>
            </a:r>
          </a:p>
          <a:p>
            <a:r>
              <a:rPr lang="en-US" dirty="0"/>
              <a:t>Access to your existing data	</a:t>
            </a:r>
          </a:p>
          <a:p>
            <a:r>
              <a:rPr lang="en-US" dirty="0"/>
              <a:t>Provide your data somehow</a:t>
            </a:r>
          </a:p>
          <a:p>
            <a:r>
              <a:rPr lang="en-US" dirty="0"/>
              <a:t>Give access to data AS IS</a:t>
            </a:r>
          </a:p>
          <a:p>
            <a:r>
              <a:rPr lang="en-US" dirty="0"/>
              <a:t>Make access to some data</a:t>
            </a:r>
          </a:p>
          <a:p>
            <a:r>
              <a:rPr lang="en-US" dirty="0"/>
              <a:t>INSPIRE is about access to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6A1732-5F77-42F5-A4C4-8955462A21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80529" cy="3732493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endParaRPr lang="is-IS" dirty="0"/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It is part of the INSPIRE initiative</a:t>
            </a:r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 have to use WMS or WFS</a:t>
            </a:r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 have to harmonize your data</a:t>
            </a:r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All data that falls under INSPIRE</a:t>
            </a:r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INSPIRE is EU Initiative demanding you to harmonize data and services</a:t>
            </a:r>
          </a:p>
        </p:txBody>
      </p:sp>
    </p:spTree>
    <p:extLst>
      <p:ext uri="{BB962C8B-B14F-4D97-AF65-F5344CB8AC3E}">
        <p14:creationId xmlns:p14="http://schemas.microsoft.com/office/powerpoint/2010/main" val="1934723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AD7A34-08EA-4766-8496-CF5DC2564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667" y="3455745"/>
            <a:ext cx="1679970" cy="2325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F53BB6-2C1A-4C16-BF04-A52C01697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138" y="757979"/>
            <a:ext cx="1573653" cy="2237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8CD32E-A6E9-4117-81BD-9EEBAFD417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9460" y="416950"/>
            <a:ext cx="5292540" cy="2739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849281-12FD-449B-9F09-5ED47A904D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9460" y="3129211"/>
            <a:ext cx="5098140" cy="265222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E3BF917-7959-4016-AF82-AB8150427EA6}"/>
              </a:ext>
            </a:extLst>
          </p:cNvPr>
          <p:cNvGrpSpPr/>
          <p:nvPr/>
        </p:nvGrpSpPr>
        <p:grpSpPr>
          <a:xfrm>
            <a:off x="7159201" y="626893"/>
            <a:ext cx="2196915" cy="4001896"/>
            <a:chOff x="3074400" y="947458"/>
            <a:chExt cx="2196915" cy="400189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D9CD67E-B0D0-4712-878B-7E0172626790}"/>
                </a:ext>
              </a:extLst>
            </p:cNvPr>
            <p:cNvSpPr/>
            <p:nvPr/>
          </p:nvSpPr>
          <p:spPr>
            <a:xfrm>
              <a:off x="3074400" y="947458"/>
              <a:ext cx="1620000" cy="362942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DC9B16D-2DED-4CD7-A2CC-1EBC85072AE3}"/>
                </a:ext>
              </a:extLst>
            </p:cNvPr>
            <p:cNvSpPr/>
            <p:nvPr/>
          </p:nvSpPr>
          <p:spPr>
            <a:xfrm>
              <a:off x="3151623" y="2158022"/>
              <a:ext cx="1620000" cy="432044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44A2361-504F-4F45-8B83-B61F5053FD57}"/>
                </a:ext>
              </a:extLst>
            </p:cNvPr>
            <p:cNvSpPr/>
            <p:nvPr/>
          </p:nvSpPr>
          <p:spPr>
            <a:xfrm>
              <a:off x="3151623" y="2800009"/>
              <a:ext cx="1620000" cy="219912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CE7F313-955B-4046-81B1-2D7B44A60AEB}"/>
                </a:ext>
              </a:extLst>
            </p:cNvPr>
            <p:cNvSpPr/>
            <p:nvPr/>
          </p:nvSpPr>
          <p:spPr>
            <a:xfrm>
              <a:off x="3151623" y="3879631"/>
              <a:ext cx="1620000" cy="219912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5675CC8-33CC-439E-9BA8-D9AB1B83F037}"/>
                </a:ext>
              </a:extLst>
            </p:cNvPr>
            <p:cNvSpPr/>
            <p:nvPr/>
          </p:nvSpPr>
          <p:spPr>
            <a:xfrm>
              <a:off x="3166938" y="4126752"/>
              <a:ext cx="2089062" cy="219912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626C6C-5C91-4B0A-B99B-DE46CC38D087}"/>
                </a:ext>
              </a:extLst>
            </p:cNvPr>
            <p:cNvSpPr/>
            <p:nvPr/>
          </p:nvSpPr>
          <p:spPr>
            <a:xfrm>
              <a:off x="3182253" y="4729442"/>
              <a:ext cx="2089062" cy="219912"/>
            </a:xfrm>
            <a:custGeom>
              <a:avLst/>
              <a:gdLst>
                <a:gd name="connsiteX0" fmla="*/ 1512000 w 1620000"/>
                <a:gd name="connsiteY0" fmla="*/ 43244 h 432044"/>
                <a:gd name="connsiteX1" fmla="*/ 568800 w 1620000"/>
                <a:gd name="connsiteY1" fmla="*/ 14444 h 432044"/>
                <a:gd name="connsiteX2" fmla="*/ 525600 w 1620000"/>
                <a:gd name="connsiteY2" fmla="*/ 21644 h 432044"/>
                <a:gd name="connsiteX3" fmla="*/ 309600 w 1620000"/>
                <a:gd name="connsiteY3" fmla="*/ 36044 h 432044"/>
                <a:gd name="connsiteX4" fmla="*/ 273600 w 1620000"/>
                <a:gd name="connsiteY4" fmla="*/ 43244 h 432044"/>
                <a:gd name="connsiteX5" fmla="*/ 223200 w 1620000"/>
                <a:gd name="connsiteY5" fmla="*/ 50444 h 432044"/>
                <a:gd name="connsiteX6" fmla="*/ 165600 w 1620000"/>
                <a:gd name="connsiteY6" fmla="*/ 64844 h 432044"/>
                <a:gd name="connsiteX7" fmla="*/ 122400 w 1620000"/>
                <a:gd name="connsiteY7" fmla="*/ 72044 h 432044"/>
                <a:gd name="connsiteX8" fmla="*/ 100800 w 1620000"/>
                <a:gd name="connsiteY8" fmla="*/ 86444 h 432044"/>
                <a:gd name="connsiteX9" fmla="*/ 57600 w 1620000"/>
                <a:gd name="connsiteY9" fmla="*/ 108044 h 432044"/>
                <a:gd name="connsiteX10" fmla="*/ 43200 w 1620000"/>
                <a:gd name="connsiteY10" fmla="*/ 129644 h 432044"/>
                <a:gd name="connsiteX11" fmla="*/ 7200 w 1620000"/>
                <a:gd name="connsiteY11" fmla="*/ 172844 h 432044"/>
                <a:gd name="connsiteX12" fmla="*/ 0 w 1620000"/>
                <a:gd name="connsiteY12" fmla="*/ 194444 h 432044"/>
                <a:gd name="connsiteX13" fmla="*/ 7200 w 1620000"/>
                <a:gd name="connsiteY13" fmla="*/ 273644 h 432044"/>
                <a:gd name="connsiteX14" fmla="*/ 57600 w 1620000"/>
                <a:gd name="connsiteY14" fmla="*/ 331244 h 432044"/>
                <a:gd name="connsiteX15" fmla="*/ 122400 w 1620000"/>
                <a:gd name="connsiteY15" fmla="*/ 381644 h 432044"/>
                <a:gd name="connsiteX16" fmla="*/ 144000 w 1620000"/>
                <a:gd name="connsiteY16" fmla="*/ 396044 h 432044"/>
                <a:gd name="connsiteX17" fmla="*/ 208800 w 1620000"/>
                <a:gd name="connsiteY17" fmla="*/ 417644 h 432044"/>
                <a:gd name="connsiteX18" fmla="*/ 230400 w 1620000"/>
                <a:gd name="connsiteY18" fmla="*/ 424844 h 432044"/>
                <a:gd name="connsiteX19" fmla="*/ 295200 w 1620000"/>
                <a:gd name="connsiteY19" fmla="*/ 432044 h 432044"/>
                <a:gd name="connsiteX20" fmla="*/ 525600 w 1620000"/>
                <a:gd name="connsiteY20" fmla="*/ 424844 h 432044"/>
                <a:gd name="connsiteX21" fmla="*/ 691200 w 1620000"/>
                <a:gd name="connsiteY21" fmla="*/ 410444 h 432044"/>
                <a:gd name="connsiteX22" fmla="*/ 763200 w 1620000"/>
                <a:gd name="connsiteY22" fmla="*/ 396044 h 432044"/>
                <a:gd name="connsiteX23" fmla="*/ 799200 w 1620000"/>
                <a:gd name="connsiteY23" fmla="*/ 388844 h 432044"/>
                <a:gd name="connsiteX24" fmla="*/ 957600 w 1620000"/>
                <a:gd name="connsiteY24" fmla="*/ 374444 h 432044"/>
                <a:gd name="connsiteX25" fmla="*/ 1404000 w 1620000"/>
                <a:gd name="connsiteY25" fmla="*/ 367244 h 432044"/>
                <a:gd name="connsiteX26" fmla="*/ 1432800 w 1620000"/>
                <a:gd name="connsiteY26" fmla="*/ 352844 h 432044"/>
                <a:gd name="connsiteX27" fmla="*/ 1454400 w 1620000"/>
                <a:gd name="connsiteY27" fmla="*/ 345644 h 432044"/>
                <a:gd name="connsiteX28" fmla="*/ 1476000 w 1620000"/>
                <a:gd name="connsiteY28" fmla="*/ 331244 h 432044"/>
                <a:gd name="connsiteX29" fmla="*/ 1519200 w 1620000"/>
                <a:gd name="connsiteY29" fmla="*/ 309644 h 432044"/>
                <a:gd name="connsiteX30" fmla="*/ 1555200 w 1620000"/>
                <a:gd name="connsiteY30" fmla="*/ 266444 h 432044"/>
                <a:gd name="connsiteX31" fmla="*/ 1576800 w 1620000"/>
                <a:gd name="connsiteY31" fmla="*/ 252044 h 432044"/>
                <a:gd name="connsiteX32" fmla="*/ 1598400 w 1620000"/>
                <a:gd name="connsiteY32" fmla="*/ 208844 h 432044"/>
                <a:gd name="connsiteX33" fmla="*/ 1620000 w 1620000"/>
                <a:gd name="connsiteY33" fmla="*/ 165644 h 432044"/>
                <a:gd name="connsiteX34" fmla="*/ 1612800 w 1620000"/>
                <a:gd name="connsiteY34" fmla="*/ 108044 h 432044"/>
                <a:gd name="connsiteX35" fmla="*/ 1576800 w 1620000"/>
                <a:gd name="connsiteY35" fmla="*/ 72044 h 432044"/>
                <a:gd name="connsiteX36" fmla="*/ 1512000 w 1620000"/>
                <a:gd name="connsiteY36" fmla="*/ 21644 h 432044"/>
                <a:gd name="connsiteX37" fmla="*/ 1461600 w 1620000"/>
                <a:gd name="connsiteY37" fmla="*/ 7244 h 432044"/>
                <a:gd name="connsiteX38" fmla="*/ 1368000 w 1620000"/>
                <a:gd name="connsiteY38" fmla="*/ 44 h 43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20000" h="432044">
                  <a:moveTo>
                    <a:pt x="1512000" y="43244"/>
                  </a:moveTo>
                  <a:lnTo>
                    <a:pt x="568800" y="14444"/>
                  </a:lnTo>
                  <a:cubicBezTo>
                    <a:pt x="554205" y="14124"/>
                    <a:pt x="540126" y="20191"/>
                    <a:pt x="525600" y="21644"/>
                  </a:cubicBezTo>
                  <a:cubicBezTo>
                    <a:pt x="492463" y="24958"/>
                    <a:pt x="337304" y="34313"/>
                    <a:pt x="309600" y="36044"/>
                  </a:cubicBezTo>
                  <a:cubicBezTo>
                    <a:pt x="297600" y="38444"/>
                    <a:pt x="285671" y="41232"/>
                    <a:pt x="273600" y="43244"/>
                  </a:cubicBezTo>
                  <a:cubicBezTo>
                    <a:pt x="256860" y="46034"/>
                    <a:pt x="239841" y="47116"/>
                    <a:pt x="223200" y="50444"/>
                  </a:cubicBezTo>
                  <a:cubicBezTo>
                    <a:pt x="203793" y="54325"/>
                    <a:pt x="184800" y="60044"/>
                    <a:pt x="165600" y="64844"/>
                  </a:cubicBezTo>
                  <a:cubicBezTo>
                    <a:pt x="151437" y="68385"/>
                    <a:pt x="136800" y="69644"/>
                    <a:pt x="122400" y="72044"/>
                  </a:cubicBezTo>
                  <a:cubicBezTo>
                    <a:pt x="115200" y="76844"/>
                    <a:pt x="108540" y="82574"/>
                    <a:pt x="100800" y="86444"/>
                  </a:cubicBezTo>
                  <a:cubicBezTo>
                    <a:pt x="41181" y="116253"/>
                    <a:pt x="119503" y="66776"/>
                    <a:pt x="57600" y="108044"/>
                  </a:cubicBezTo>
                  <a:cubicBezTo>
                    <a:pt x="52800" y="115244"/>
                    <a:pt x="48740" y="122996"/>
                    <a:pt x="43200" y="129644"/>
                  </a:cubicBezTo>
                  <a:cubicBezTo>
                    <a:pt x="23296" y="153529"/>
                    <a:pt x="20607" y="146030"/>
                    <a:pt x="7200" y="172844"/>
                  </a:cubicBezTo>
                  <a:cubicBezTo>
                    <a:pt x="3806" y="179632"/>
                    <a:pt x="2400" y="187244"/>
                    <a:pt x="0" y="194444"/>
                  </a:cubicBezTo>
                  <a:cubicBezTo>
                    <a:pt x="2400" y="220844"/>
                    <a:pt x="-280" y="248212"/>
                    <a:pt x="7200" y="273644"/>
                  </a:cubicBezTo>
                  <a:cubicBezTo>
                    <a:pt x="20603" y="319213"/>
                    <a:pt x="31699" y="309660"/>
                    <a:pt x="57600" y="331244"/>
                  </a:cubicBezTo>
                  <a:cubicBezTo>
                    <a:pt x="125275" y="387640"/>
                    <a:pt x="13215" y="308854"/>
                    <a:pt x="122400" y="381644"/>
                  </a:cubicBezTo>
                  <a:cubicBezTo>
                    <a:pt x="129600" y="386444"/>
                    <a:pt x="135791" y="393308"/>
                    <a:pt x="144000" y="396044"/>
                  </a:cubicBezTo>
                  <a:lnTo>
                    <a:pt x="208800" y="417644"/>
                  </a:lnTo>
                  <a:cubicBezTo>
                    <a:pt x="216000" y="420044"/>
                    <a:pt x="222857" y="424006"/>
                    <a:pt x="230400" y="424844"/>
                  </a:cubicBezTo>
                  <a:lnTo>
                    <a:pt x="295200" y="432044"/>
                  </a:lnTo>
                  <a:lnTo>
                    <a:pt x="525600" y="424844"/>
                  </a:lnTo>
                  <a:cubicBezTo>
                    <a:pt x="597462" y="421720"/>
                    <a:pt x="625576" y="417736"/>
                    <a:pt x="691200" y="410444"/>
                  </a:cubicBezTo>
                  <a:cubicBezTo>
                    <a:pt x="732600" y="396644"/>
                    <a:pt x="697013" y="407075"/>
                    <a:pt x="763200" y="396044"/>
                  </a:cubicBezTo>
                  <a:cubicBezTo>
                    <a:pt x="775271" y="394032"/>
                    <a:pt x="787105" y="390705"/>
                    <a:pt x="799200" y="388844"/>
                  </a:cubicBezTo>
                  <a:cubicBezTo>
                    <a:pt x="845233" y="381762"/>
                    <a:pt x="915828" y="375543"/>
                    <a:pt x="957600" y="374444"/>
                  </a:cubicBezTo>
                  <a:cubicBezTo>
                    <a:pt x="1106368" y="370529"/>
                    <a:pt x="1255200" y="369644"/>
                    <a:pt x="1404000" y="367244"/>
                  </a:cubicBezTo>
                  <a:cubicBezTo>
                    <a:pt x="1413600" y="362444"/>
                    <a:pt x="1422935" y="357072"/>
                    <a:pt x="1432800" y="352844"/>
                  </a:cubicBezTo>
                  <a:cubicBezTo>
                    <a:pt x="1439776" y="349854"/>
                    <a:pt x="1447612" y="349038"/>
                    <a:pt x="1454400" y="345644"/>
                  </a:cubicBezTo>
                  <a:cubicBezTo>
                    <a:pt x="1462140" y="341774"/>
                    <a:pt x="1468260" y="335114"/>
                    <a:pt x="1476000" y="331244"/>
                  </a:cubicBezTo>
                  <a:cubicBezTo>
                    <a:pt x="1508472" y="315008"/>
                    <a:pt x="1488249" y="335437"/>
                    <a:pt x="1519200" y="309644"/>
                  </a:cubicBezTo>
                  <a:cubicBezTo>
                    <a:pt x="1589972" y="250668"/>
                    <a:pt x="1498564" y="323080"/>
                    <a:pt x="1555200" y="266444"/>
                  </a:cubicBezTo>
                  <a:cubicBezTo>
                    <a:pt x="1561319" y="260325"/>
                    <a:pt x="1569600" y="256844"/>
                    <a:pt x="1576800" y="252044"/>
                  </a:cubicBezTo>
                  <a:cubicBezTo>
                    <a:pt x="1618068" y="190141"/>
                    <a:pt x="1568591" y="268463"/>
                    <a:pt x="1598400" y="208844"/>
                  </a:cubicBezTo>
                  <a:cubicBezTo>
                    <a:pt x="1626315" y="153014"/>
                    <a:pt x="1601903" y="219936"/>
                    <a:pt x="1620000" y="165644"/>
                  </a:cubicBezTo>
                  <a:cubicBezTo>
                    <a:pt x="1617600" y="146444"/>
                    <a:pt x="1617891" y="126712"/>
                    <a:pt x="1612800" y="108044"/>
                  </a:cubicBezTo>
                  <a:cubicBezTo>
                    <a:pt x="1606588" y="85268"/>
                    <a:pt x="1592612" y="85220"/>
                    <a:pt x="1576800" y="72044"/>
                  </a:cubicBezTo>
                  <a:cubicBezTo>
                    <a:pt x="1551951" y="51336"/>
                    <a:pt x="1548395" y="33776"/>
                    <a:pt x="1512000" y="21644"/>
                  </a:cubicBezTo>
                  <a:cubicBezTo>
                    <a:pt x="1495871" y="16268"/>
                    <a:pt x="1478390" y="9827"/>
                    <a:pt x="1461600" y="7244"/>
                  </a:cubicBezTo>
                  <a:cubicBezTo>
                    <a:pt x="1407909" y="-1016"/>
                    <a:pt x="1409411" y="44"/>
                    <a:pt x="1368000" y="44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s-I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D502795-FAE2-493E-A6A3-437852653AAA}"/>
              </a:ext>
            </a:extLst>
          </p:cNvPr>
          <p:cNvSpPr txBox="1"/>
          <p:nvPr/>
        </p:nvSpPr>
        <p:spPr>
          <a:xfrm>
            <a:off x="6318000" y="3129212"/>
            <a:ext cx="66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1400" dirty="0"/>
              <a:t>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A93D94-0EED-475B-8458-0B6C73A464E6}"/>
              </a:ext>
            </a:extLst>
          </p:cNvPr>
          <p:cNvSpPr txBox="1"/>
          <p:nvPr/>
        </p:nvSpPr>
        <p:spPr>
          <a:xfrm>
            <a:off x="6318000" y="5848258"/>
            <a:ext cx="66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1400" dirty="0"/>
              <a:t>2017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D5428D-E869-44A0-9228-EB9A73DEDE2A}"/>
              </a:ext>
            </a:extLst>
          </p:cNvPr>
          <p:cNvSpPr txBox="1"/>
          <p:nvPr/>
        </p:nvSpPr>
        <p:spPr>
          <a:xfrm>
            <a:off x="1041621" y="1721549"/>
            <a:ext cx="2859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Explain why</a:t>
            </a:r>
            <a:endParaRPr lang="is-I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58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CE9722-CB4F-4DB3-82E9-2DFFBBD7C7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78E39-7C57-424E-9C20-A98855989837}"/>
              </a:ext>
            </a:extLst>
          </p:cNvPr>
          <p:cNvSpPr txBox="1"/>
          <p:nvPr/>
        </p:nvSpPr>
        <p:spPr>
          <a:xfrm>
            <a:off x="5925670" y="2259106"/>
            <a:ext cx="5627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Pick the low hanging fruits</a:t>
            </a:r>
          </a:p>
        </p:txBody>
      </p:sp>
      <p:pic>
        <p:nvPicPr>
          <p:cNvPr id="2050" name="Picture 2" descr="Image result for pick the low hanging fruit first">
            <a:extLst>
              <a:ext uri="{FF2B5EF4-FFF2-40B4-BE49-F238E27FC236}">
                <a16:creationId xmlns:a16="http://schemas.microsoft.com/office/drawing/2014/main" id="{8779BD9B-1731-4EC0-B452-AD904F578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71" t="-2078" r="36813"/>
          <a:stretch/>
        </p:blipFill>
        <p:spPr bwMode="auto">
          <a:xfrm>
            <a:off x="575696" y="1228165"/>
            <a:ext cx="4536429" cy="424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17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82E843-53D3-4F47-B08B-3870281B9230}"/>
              </a:ext>
            </a:extLst>
          </p:cNvPr>
          <p:cNvSpPr txBox="1"/>
          <p:nvPr/>
        </p:nvSpPr>
        <p:spPr>
          <a:xfrm>
            <a:off x="6246202" y="1003723"/>
            <a:ext cx="3855061" cy="4199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Work with people that are willing to listen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Work with people that might understand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Work with people that have access to data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Only work with few at a time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1143A0-1862-4FC8-8118-FE70FAF93F65}"/>
              </a:ext>
            </a:extLst>
          </p:cNvPr>
          <p:cNvSpPr txBox="1"/>
          <p:nvPr/>
        </p:nvSpPr>
        <p:spPr>
          <a:xfrm>
            <a:off x="1041621" y="1721549"/>
            <a:ext cx="2552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Select people</a:t>
            </a:r>
            <a:endParaRPr lang="is-I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91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glaera_isl_theme</Template>
  <TotalTime>50806</TotalTime>
  <Words>808</Words>
  <Application>Microsoft Office PowerPoint</Application>
  <PresentationFormat>Widescreen</PresentationFormat>
  <Paragraphs>143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Bahnschrift SemiLight</vt:lpstr>
      <vt:lpstr>Calibri</vt:lpstr>
      <vt:lpstr>Calibri Light</vt:lpstr>
      <vt:lpstr>Wingdings</vt:lpstr>
      <vt:lpstr>Office Theme</vt:lpstr>
      <vt:lpstr> How do you implement INSPIRE with 4 people  </vt:lpstr>
      <vt:lpstr>PowerPoint Presentation</vt:lpstr>
      <vt:lpstr>PowerPoint Presentation</vt:lpstr>
      <vt:lpstr>PowerPoint Presentation</vt:lpstr>
      <vt:lpstr>PowerPoint Presentation</vt:lpstr>
      <vt:lpstr>Select your words – Explain so people understand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Eydís Líndal Finnbogadóttir</dc:creator>
  <cp:lastModifiedBy>Eydís Líndal Finnbogadóttir</cp:lastModifiedBy>
  <cp:revision>290</cp:revision>
  <cp:lastPrinted>2018-01-25T14:44:36Z</cp:lastPrinted>
  <dcterms:created xsi:type="dcterms:W3CDTF">2016-04-19T13:46:07Z</dcterms:created>
  <dcterms:modified xsi:type="dcterms:W3CDTF">2018-09-06T13:32:55Z</dcterms:modified>
</cp:coreProperties>
</file>